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6D81"/>
    <a:srgbClr val="231815"/>
    <a:srgbClr val="FBC850"/>
    <a:srgbClr val="35B597"/>
    <a:srgbClr val="5EB7E8"/>
    <a:srgbClr val="595757"/>
    <a:srgbClr val="E40081"/>
    <a:srgbClr val="221814"/>
    <a:srgbClr val="C23C5B"/>
    <a:srgbClr val="751C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1482" y="-65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8693"/>
          </a:xfrm>
          <a:prstGeom prst="rect">
            <a:avLst/>
          </a:prstGeom>
        </p:spPr>
        <p:txBody>
          <a:bodyPr vert="horz" lIns="91569" tIns="45785" rIns="91569" bIns="4578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0"/>
            <a:ext cx="2949786" cy="498693"/>
          </a:xfrm>
          <a:prstGeom prst="rect">
            <a:avLst/>
          </a:prstGeom>
        </p:spPr>
        <p:txBody>
          <a:bodyPr vert="horz" lIns="91569" tIns="45785" rIns="91569" bIns="45785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9" tIns="45785" rIns="91569" bIns="4578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569" tIns="45785" rIns="91569" bIns="4578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786" cy="498692"/>
          </a:xfrm>
          <a:prstGeom prst="rect">
            <a:avLst/>
          </a:prstGeom>
        </p:spPr>
        <p:txBody>
          <a:bodyPr vert="horz" lIns="91569" tIns="45785" rIns="91569" bIns="4578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9"/>
            <a:ext cx="2949786" cy="498692"/>
          </a:xfrm>
          <a:prstGeom prst="rect">
            <a:avLst/>
          </a:prstGeom>
        </p:spPr>
        <p:txBody>
          <a:bodyPr vert="horz" lIns="91569" tIns="45785" rIns="91569" bIns="45785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jpg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emf"/><Relationship Id="rId11" Type="http://schemas.openxmlformats.org/officeDocument/2006/relationships/image" Target="../media/image10.jpeg"/><Relationship Id="rId5" Type="http://schemas.openxmlformats.org/officeDocument/2006/relationships/image" Target="../media/image4.emf"/><Relationship Id="rId15" Type="http://schemas.microsoft.com/office/2007/relationships/hdphoto" Target="../media/hdphoto1.wdp"/><Relationship Id="rId10" Type="http://schemas.openxmlformats.org/officeDocument/2006/relationships/image" Target="../media/image9.jpeg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65" t="30438" r="11117" b="29852"/>
          <a:stretch/>
        </p:blipFill>
        <p:spPr bwMode="auto">
          <a:xfrm>
            <a:off x="-265385" y="-396203"/>
            <a:ext cx="8572577" cy="459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555" y="4127764"/>
            <a:ext cx="7839496" cy="6802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93" y="9283984"/>
            <a:ext cx="3661352" cy="1623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296" y="8424538"/>
            <a:ext cx="4535410" cy="390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444" y="7567244"/>
            <a:ext cx="2988000" cy="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444" y="7961891"/>
            <a:ext cx="3492000" cy="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444" y="8380067"/>
            <a:ext cx="3852000" cy="8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" y="3723424"/>
            <a:ext cx="7770361" cy="4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ject 2">
            <a:extLst>
              <a:ext uri="{FF2B5EF4-FFF2-40B4-BE49-F238E27FC236}">
                <a16:creationId xmlns:a16="http://schemas.microsoft.com/office/drawing/2014/main" id="{30E7BA9E-7184-9821-67B1-F4BF85DA4FE2}"/>
              </a:ext>
            </a:extLst>
          </p:cNvPr>
          <p:cNvSpPr txBox="1">
            <a:spLocks/>
          </p:cNvSpPr>
          <p:nvPr/>
        </p:nvSpPr>
        <p:spPr>
          <a:xfrm>
            <a:off x="1006910" y="1156108"/>
            <a:ext cx="5893168" cy="103105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>
            <a:lvl1pPr algn="ctr" defTabSz="533699" rtl="0" eaLnBrk="1" latinLnBrk="0" hangingPunct="1">
              <a:spcBef>
                <a:spcPct val="0"/>
              </a:spcBef>
              <a:buNone/>
              <a:defRPr kumimoji="1"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20"/>
              </a:spcBef>
            </a:pPr>
            <a:r>
              <a:rPr lang="ja-JP" altLang="en-US" sz="6600" spc="-130" dirty="0">
                <a:solidFill>
                  <a:srgbClr val="6987BB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城</a:t>
            </a:r>
            <a:r>
              <a:rPr lang="ja-JP" altLang="en-US" sz="6600" spc="-130" dirty="0">
                <a:solidFill>
                  <a:srgbClr val="259E62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陽</a:t>
            </a:r>
            <a:r>
              <a:rPr lang="ja-JP" altLang="en-US" sz="6600" spc="-125" dirty="0">
                <a:solidFill>
                  <a:srgbClr val="6AC0D7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支</a:t>
            </a:r>
            <a:r>
              <a:rPr lang="ja-JP" altLang="en-US" sz="6600" spc="15" dirty="0">
                <a:solidFill>
                  <a:srgbClr val="E387A7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援</a:t>
            </a:r>
            <a:r>
              <a:rPr lang="ja-JP" altLang="en-US" sz="6600" spc="15" dirty="0">
                <a:solidFill>
                  <a:srgbClr val="00B0F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</a:t>
            </a:r>
            <a:r>
              <a:rPr lang="ja-JP" altLang="en-US" sz="6600" spc="15" dirty="0">
                <a:solidFill>
                  <a:srgbClr val="E387A7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校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F178F4AA-6005-A4F7-2EC8-A117C7D61B35}"/>
              </a:ext>
            </a:extLst>
          </p:cNvPr>
          <p:cNvSpPr txBox="1">
            <a:spLocks/>
          </p:cNvSpPr>
          <p:nvPr/>
        </p:nvSpPr>
        <p:spPr>
          <a:xfrm>
            <a:off x="152182" y="2219608"/>
            <a:ext cx="7602624" cy="93871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>
            <a:lvl1pPr algn="ctr" defTabSz="533699" rtl="0" eaLnBrk="1" latinLnBrk="0" hangingPunct="1">
              <a:spcBef>
                <a:spcPct val="0"/>
              </a:spcBef>
              <a:buNone/>
              <a:defRPr kumimoji="1"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20"/>
              </a:spcBef>
            </a:pPr>
            <a:r>
              <a:rPr lang="ja-JP" altLang="en-US" sz="6000" spc="-130" dirty="0">
                <a:solidFill>
                  <a:schemeClr val="accent2">
                    <a:lumMod val="7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</a:t>
            </a:r>
            <a:r>
              <a:rPr lang="ja-JP" altLang="en-US" sz="6000" spc="-130" dirty="0">
                <a:solidFill>
                  <a:schemeClr val="accent4">
                    <a:lumMod val="7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テ</a:t>
            </a:r>
            <a:r>
              <a:rPr lang="ja-JP" altLang="en-US" sz="6000" spc="-130" dirty="0">
                <a:solidFill>
                  <a:srgbClr val="FFC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ラ</a:t>
            </a:r>
            <a:r>
              <a:rPr lang="ja-JP" altLang="en-US" sz="6000" spc="-130" dirty="0">
                <a:solidFill>
                  <a:schemeClr val="tx2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</a:t>
            </a:r>
            <a:r>
              <a:rPr lang="ja-JP" altLang="en-US" sz="6000" spc="-130" dirty="0">
                <a:solidFill>
                  <a:srgbClr val="6987BB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ト</a:t>
            </a:r>
            <a:r>
              <a:rPr lang="ja-JP" altLang="en-US" sz="6000" spc="-130" dirty="0">
                <a:solidFill>
                  <a:schemeClr val="accent3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シ</a:t>
            </a:r>
            <a:r>
              <a:rPr lang="ja-JP" altLang="en-US" sz="6000" spc="-130" dirty="0">
                <a:solidFill>
                  <a:srgbClr val="EEA13A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ョ</a:t>
            </a:r>
            <a:r>
              <a:rPr lang="ja-JP" altLang="en-US" sz="6000" spc="-130" dirty="0">
                <a:solidFill>
                  <a:srgbClr val="C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ッ</a:t>
            </a:r>
            <a:r>
              <a:rPr lang="ja-JP" altLang="en-US" sz="6000" spc="-130" dirty="0">
                <a:solidFill>
                  <a:srgbClr val="FF66CC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</a:t>
            </a:r>
            <a:endParaRPr lang="ja-JP" altLang="en-US" sz="6000" spc="15" dirty="0">
              <a:solidFill>
                <a:srgbClr val="FF66CC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1E45297C-35FF-E386-6DF6-AD5CFBB9DF76}"/>
              </a:ext>
            </a:extLst>
          </p:cNvPr>
          <p:cNvGrpSpPr/>
          <p:nvPr/>
        </p:nvGrpSpPr>
        <p:grpSpPr>
          <a:xfrm>
            <a:off x="189697" y="4308530"/>
            <a:ext cx="978784" cy="476250"/>
            <a:chOff x="744243" y="3067734"/>
            <a:chExt cx="978784" cy="476250"/>
          </a:xfrm>
        </p:grpSpPr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4B77C8B3-CDF1-D5D9-4D43-1AD598C256CF}"/>
                </a:ext>
              </a:extLst>
            </p:cNvPr>
            <p:cNvSpPr/>
            <p:nvPr/>
          </p:nvSpPr>
          <p:spPr>
            <a:xfrm>
              <a:off x="843721" y="3067734"/>
              <a:ext cx="817634" cy="476250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6089FAE7-90B2-2FC0-5EDD-477BECF22758}"/>
                </a:ext>
              </a:extLst>
            </p:cNvPr>
            <p:cNvSpPr txBox="1"/>
            <p:nvPr/>
          </p:nvSpPr>
          <p:spPr>
            <a:xfrm>
              <a:off x="744243" y="3240423"/>
              <a:ext cx="978784" cy="287836"/>
            </a:xfrm>
            <a:prstGeom prst="rect">
              <a:avLst/>
            </a:prstGeom>
          </p:spPr>
          <p:txBody>
            <a:bodyPr vert="horz" wrap="square" lIns="0" tIns="16510" rIns="0" bIns="0" rtlCol="0">
              <a:spAutoFit/>
            </a:bodyPr>
            <a:lstStyle/>
            <a:p>
              <a:pPr marL="14604" algn="ctr">
                <a:lnSpc>
                  <a:spcPts val="1885"/>
                </a:lnSpc>
                <a:spcBef>
                  <a:spcPts val="130"/>
                </a:spcBef>
                <a:tabLst>
                  <a:tab pos="368300" algn="l"/>
                </a:tabLst>
              </a:pPr>
              <a:r>
                <a:rPr lang="ja-JP" altLang="en-US" sz="2400" spc="25" dirty="0">
                  <a:ln>
                    <a:solidFill>
                      <a:schemeClr val="tx1"/>
                    </a:solidFill>
                  </a:ln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ＭＳ Ｐゴシック"/>
                </a:rPr>
                <a:t>日時</a:t>
              </a:r>
              <a:endParaRPr sz="24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/>
              </a:endParaRPr>
            </a:p>
          </p:txBody>
        </p:sp>
      </p:grpSp>
      <p:sp>
        <p:nvSpPr>
          <p:cNvPr id="12" name="object 7">
            <a:extLst>
              <a:ext uri="{FF2B5EF4-FFF2-40B4-BE49-F238E27FC236}">
                <a16:creationId xmlns:a16="http://schemas.microsoft.com/office/drawing/2014/main" id="{705D7906-6A6D-3A8E-C147-7A0CF7BB4DA1}"/>
              </a:ext>
            </a:extLst>
          </p:cNvPr>
          <p:cNvSpPr txBox="1"/>
          <p:nvPr/>
        </p:nvSpPr>
        <p:spPr>
          <a:xfrm>
            <a:off x="1331061" y="4187867"/>
            <a:ext cx="6083238" cy="56810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R="22860">
              <a:lnSpc>
                <a:spcPts val="4275"/>
              </a:lnSpc>
            </a:pPr>
            <a:r>
              <a:rPr lang="ja-JP" altLang="en-US" sz="4000" spc="-385" baseline="-3472" dirty="0">
                <a:solidFill>
                  <a:srgbClr val="231F2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/>
              </a:rPr>
              <a:t>２月</a:t>
            </a:r>
            <a:r>
              <a:rPr lang="en-US" altLang="ja-JP" sz="4000" spc="-385" baseline="-3472" dirty="0">
                <a:solidFill>
                  <a:srgbClr val="231F2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/>
              </a:rPr>
              <a:t>25</a:t>
            </a:r>
            <a:r>
              <a:rPr lang="ja-JP" altLang="en-US" sz="4000" spc="-385" baseline="-3472" dirty="0">
                <a:solidFill>
                  <a:srgbClr val="231F2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/>
              </a:rPr>
              <a:t>日（火）午前 </a:t>
            </a:r>
            <a:r>
              <a:rPr lang="en-US" altLang="ja-JP" sz="4000" spc="-385" baseline="-3472" dirty="0">
                <a:solidFill>
                  <a:srgbClr val="231F2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/>
              </a:rPr>
              <a:t>11</a:t>
            </a:r>
            <a:r>
              <a:rPr lang="ja-JP" altLang="en-US" sz="4000" spc="-385" baseline="-3472" dirty="0">
                <a:solidFill>
                  <a:srgbClr val="231F2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/>
              </a:rPr>
              <a:t>時～午後２時 </a:t>
            </a:r>
            <a:r>
              <a:rPr lang="en-US" altLang="ja-JP" sz="4000" spc="-385" baseline="-3472" dirty="0">
                <a:solidFill>
                  <a:srgbClr val="231F2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/>
              </a:rPr>
              <a:t>45</a:t>
            </a:r>
            <a:r>
              <a:rPr lang="ja-JP" altLang="en-US" sz="4000" spc="-385" baseline="-3472" dirty="0">
                <a:solidFill>
                  <a:srgbClr val="231F2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/>
              </a:rPr>
              <a:t>分</a:t>
            </a:r>
            <a:endParaRPr sz="4000" dirty="0">
              <a:latin typeface="ＭＳ Ｐゴシック"/>
              <a:cs typeface="ＭＳ Ｐゴシック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8F0CE27C-F84F-262F-285C-E115621AC2D6}"/>
              </a:ext>
            </a:extLst>
          </p:cNvPr>
          <p:cNvGrpSpPr/>
          <p:nvPr/>
        </p:nvGrpSpPr>
        <p:grpSpPr>
          <a:xfrm>
            <a:off x="180449" y="4928333"/>
            <a:ext cx="978784" cy="476250"/>
            <a:chOff x="776881" y="3683684"/>
            <a:chExt cx="978784" cy="476250"/>
          </a:xfrm>
        </p:grpSpPr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2F6EFDA9-5E78-99D7-4ECB-4E18E8271FA0}"/>
                </a:ext>
              </a:extLst>
            </p:cNvPr>
            <p:cNvSpPr/>
            <p:nvPr/>
          </p:nvSpPr>
          <p:spPr>
            <a:xfrm>
              <a:off x="866704" y="3683684"/>
              <a:ext cx="817634" cy="476250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object 7">
              <a:extLst>
                <a:ext uri="{FF2B5EF4-FFF2-40B4-BE49-F238E27FC236}">
                  <a16:creationId xmlns:a16="http://schemas.microsoft.com/office/drawing/2014/main" id="{3F166246-E862-D870-D961-44047C33AB6A}"/>
                </a:ext>
              </a:extLst>
            </p:cNvPr>
            <p:cNvSpPr txBox="1"/>
            <p:nvPr/>
          </p:nvSpPr>
          <p:spPr>
            <a:xfrm>
              <a:off x="776881" y="3857810"/>
              <a:ext cx="978784" cy="287836"/>
            </a:xfrm>
            <a:prstGeom prst="rect">
              <a:avLst/>
            </a:prstGeom>
          </p:spPr>
          <p:txBody>
            <a:bodyPr vert="horz" wrap="square" lIns="0" tIns="16510" rIns="0" bIns="0" rtlCol="0">
              <a:spAutoFit/>
            </a:bodyPr>
            <a:lstStyle/>
            <a:p>
              <a:pPr marL="14604" algn="ctr">
                <a:lnSpc>
                  <a:spcPts val="1885"/>
                </a:lnSpc>
                <a:spcBef>
                  <a:spcPts val="130"/>
                </a:spcBef>
                <a:tabLst>
                  <a:tab pos="368300" algn="l"/>
                </a:tabLst>
              </a:pPr>
              <a:r>
                <a:rPr lang="ja-JP" altLang="en-US" sz="2400" spc="25" dirty="0">
                  <a:ln>
                    <a:solidFill>
                      <a:schemeClr val="tx1"/>
                    </a:solidFill>
                  </a:ln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  <a:cs typeface="ＭＳ Ｐゴシック"/>
                </a:rPr>
                <a:t>場所</a:t>
              </a:r>
              <a:endParaRPr sz="24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/>
              </a:endParaRPr>
            </a:p>
          </p:txBody>
        </p:sp>
      </p:grpSp>
      <p:sp>
        <p:nvSpPr>
          <p:cNvPr id="16" name="object 7">
            <a:extLst>
              <a:ext uri="{FF2B5EF4-FFF2-40B4-BE49-F238E27FC236}">
                <a16:creationId xmlns:a16="http://schemas.microsoft.com/office/drawing/2014/main" id="{88948C15-8FD5-F2A0-1CF4-9E5A6AEA6B72}"/>
              </a:ext>
            </a:extLst>
          </p:cNvPr>
          <p:cNvSpPr txBox="1"/>
          <p:nvPr/>
        </p:nvSpPr>
        <p:spPr>
          <a:xfrm>
            <a:off x="1271819" y="4847602"/>
            <a:ext cx="6396624" cy="56810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R="22860">
              <a:lnSpc>
                <a:spcPts val="4275"/>
              </a:lnSpc>
            </a:pPr>
            <a:r>
              <a:rPr lang="ja-JP" altLang="en-US" sz="4000" spc="-385" baseline="-3472" dirty="0">
                <a:solidFill>
                  <a:srgbClr val="231F2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/>
              </a:rPr>
              <a:t>京都文教 サテライトキャンパス宇治橋通り</a:t>
            </a:r>
            <a:endParaRPr sz="4000" dirty="0">
              <a:latin typeface="ＭＳ Ｐゴシック"/>
              <a:cs typeface="ＭＳ Ｐゴシック"/>
            </a:endParaRPr>
          </a:p>
        </p:txBody>
      </p:sp>
      <p:sp>
        <p:nvSpPr>
          <p:cNvPr id="17" name="角丸四角形 324">
            <a:extLst>
              <a:ext uri="{FF2B5EF4-FFF2-40B4-BE49-F238E27FC236}">
                <a16:creationId xmlns:a16="http://schemas.microsoft.com/office/drawing/2014/main" id="{ACF9538C-087B-CDED-DD30-402389DCE7CA}"/>
              </a:ext>
            </a:extLst>
          </p:cNvPr>
          <p:cNvSpPr/>
          <p:nvPr/>
        </p:nvSpPr>
        <p:spPr>
          <a:xfrm>
            <a:off x="434183" y="5573687"/>
            <a:ext cx="7149129" cy="527352"/>
          </a:xfrm>
          <a:prstGeom prst="roundRect">
            <a:avLst>
              <a:gd name="adj" fmla="val 29320"/>
            </a:avLst>
          </a:prstGeom>
          <a:gradFill flip="none" rotWithShape="1">
            <a:gsLst>
              <a:gs pos="0">
                <a:srgbClr val="EC6D81">
                  <a:tint val="66000"/>
                  <a:satMod val="160000"/>
                </a:srgbClr>
              </a:gs>
              <a:gs pos="50000">
                <a:srgbClr val="EC6D81">
                  <a:tint val="44500"/>
                  <a:satMod val="160000"/>
                </a:srgbClr>
              </a:gs>
              <a:gs pos="100000">
                <a:srgbClr val="EC6D81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19" name="角丸四角形 324">
            <a:extLst>
              <a:ext uri="{FF2B5EF4-FFF2-40B4-BE49-F238E27FC236}">
                <a16:creationId xmlns:a16="http://schemas.microsoft.com/office/drawing/2014/main" id="{46E6547F-2135-12C8-45B9-80E34AFFE03C}"/>
              </a:ext>
            </a:extLst>
          </p:cNvPr>
          <p:cNvSpPr/>
          <p:nvPr/>
        </p:nvSpPr>
        <p:spPr>
          <a:xfrm>
            <a:off x="446849" y="6165937"/>
            <a:ext cx="7148110" cy="503517"/>
          </a:xfrm>
          <a:prstGeom prst="roundRect">
            <a:avLst>
              <a:gd name="adj" fmla="val 29320"/>
            </a:avLst>
          </a:prstGeom>
          <a:gradFill flip="none" rotWithShape="1">
            <a:gsLst>
              <a:gs pos="0">
                <a:srgbClr val="EC6D81">
                  <a:tint val="66000"/>
                  <a:satMod val="160000"/>
                </a:srgbClr>
              </a:gs>
              <a:gs pos="50000">
                <a:srgbClr val="EC6D81">
                  <a:tint val="44500"/>
                  <a:satMod val="160000"/>
                </a:srgbClr>
              </a:gs>
              <a:gs pos="100000">
                <a:srgbClr val="EC6D81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ysClr val="windowText" lastClr="000000"/>
              </a:solidFill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23" name="object 2">
            <a:extLst>
              <a:ext uri="{FF2B5EF4-FFF2-40B4-BE49-F238E27FC236}">
                <a16:creationId xmlns:a16="http://schemas.microsoft.com/office/drawing/2014/main" id="{D4899E1E-E4BD-E109-83E9-5B852E9E0569}"/>
              </a:ext>
            </a:extLst>
          </p:cNvPr>
          <p:cNvSpPr txBox="1">
            <a:spLocks/>
          </p:cNvSpPr>
          <p:nvPr/>
        </p:nvSpPr>
        <p:spPr>
          <a:xfrm>
            <a:off x="801073" y="5665414"/>
            <a:ext cx="7639833" cy="3231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>
            <a:lvl1pPr algn="ctr" defTabSz="533699" rtl="0" eaLnBrk="1" latinLnBrk="0" hangingPunct="1">
              <a:spcBef>
                <a:spcPct val="0"/>
              </a:spcBef>
              <a:buNone/>
              <a:defRPr kumimoji="1"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spcBef>
                <a:spcPts val="120"/>
              </a:spcBef>
            </a:pPr>
            <a:r>
              <a:rPr lang="ja-JP" altLang="en-US" sz="1800" spc="-13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私たちが授業で製作した</a:t>
            </a:r>
            <a:r>
              <a:rPr lang="ja-JP" altLang="en-US" sz="2000" spc="-130" dirty="0">
                <a:solidFill>
                  <a:schemeClr val="accent1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木工、窯業、縫製 </a:t>
            </a:r>
            <a:r>
              <a:rPr lang="ja-JP" altLang="en-US" sz="1800" spc="-13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製品を</a:t>
            </a:r>
            <a:r>
              <a:rPr lang="ja-JP" altLang="en-US" sz="1800" spc="-130" dirty="0">
                <a:ln>
                  <a:solidFill>
                    <a:schemeClr val="accent1">
                      <a:lumMod val="75000"/>
                    </a:schemeClr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販売</a:t>
            </a:r>
            <a:r>
              <a:rPr lang="ja-JP" altLang="en-US" sz="1800" spc="-13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しています</a:t>
            </a:r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id="{731322E9-AEB2-E725-A4DA-69DD512B725E}"/>
              </a:ext>
            </a:extLst>
          </p:cNvPr>
          <p:cNvSpPr txBox="1">
            <a:spLocks/>
          </p:cNvSpPr>
          <p:nvPr/>
        </p:nvSpPr>
        <p:spPr>
          <a:xfrm>
            <a:off x="874306" y="5963830"/>
            <a:ext cx="6467086" cy="612988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>
            <a:lvl1pPr algn="ctr" defTabSz="533699" rtl="0" eaLnBrk="1" latinLnBrk="0" hangingPunct="1">
              <a:spcBef>
                <a:spcPct val="0"/>
              </a:spcBef>
              <a:buNone/>
              <a:defRPr kumimoji="1"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20"/>
              </a:spcBef>
            </a:pPr>
            <a:endParaRPr lang="en-US" altLang="ja-JP" sz="2000" spc="-13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12700" algn="l">
              <a:spcBef>
                <a:spcPts val="120"/>
              </a:spcBef>
            </a:pPr>
            <a:r>
              <a:rPr lang="ja-JP" altLang="en-US" sz="1800" spc="-130" dirty="0">
                <a:ln>
                  <a:solidFill>
                    <a:schemeClr val="accent1">
                      <a:lumMod val="75000"/>
                    </a:schemeClr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宇治作業所</a:t>
            </a:r>
            <a:r>
              <a:rPr lang="en-US" altLang="ja-JP" sz="1800" spc="-13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『</a:t>
            </a:r>
            <a:r>
              <a:rPr lang="ja-JP" altLang="en-US" sz="1800" spc="-13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元気なパンぽけっと </a:t>
            </a:r>
            <a:r>
              <a:rPr lang="en-US" altLang="ja-JP" sz="1800" spc="-13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』</a:t>
            </a:r>
            <a:r>
              <a:rPr lang="ja-JP" altLang="en-US" sz="1800" spc="-13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  <a:r>
              <a:rPr lang="ja-JP" altLang="en-US" sz="1800" spc="-130" dirty="0">
                <a:ln>
                  <a:solidFill>
                    <a:schemeClr val="accent1">
                      <a:lumMod val="75000"/>
                    </a:schemeClr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パン販売</a:t>
            </a:r>
            <a:r>
              <a:rPr lang="ja-JP" altLang="en-US" sz="1800" spc="-13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を行います</a:t>
            </a:r>
            <a:endParaRPr lang="ja-JP" altLang="en-US" sz="1800" spc="15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25" name="Picture 4">
            <a:extLst>
              <a:ext uri="{FF2B5EF4-FFF2-40B4-BE49-F238E27FC236}">
                <a16:creationId xmlns:a16="http://schemas.microsoft.com/office/drawing/2014/main" id="{57F60D49-3B72-DC09-C146-8CC4E0493A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65" t="32914" r="26041" b="32912"/>
          <a:stretch/>
        </p:blipFill>
        <p:spPr bwMode="auto">
          <a:xfrm>
            <a:off x="-128141" y="6668372"/>
            <a:ext cx="3080355" cy="162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図 27" descr="テーブル, 座る, カップ, 水 が含まれている画像&#10;&#10;自動的に生成された説明">
            <a:extLst>
              <a:ext uri="{FF2B5EF4-FFF2-40B4-BE49-F238E27FC236}">
                <a16:creationId xmlns:a16="http://schemas.microsoft.com/office/drawing/2014/main" id="{438C570B-754A-44C5-9C37-52A04FFCEA52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84" t="5723" r="18921" b="21929"/>
          <a:stretch/>
        </p:blipFill>
        <p:spPr>
          <a:xfrm>
            <a:off x="172462" y="7002893"/>
            <a:ext cx="890988" cy="8871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2" name="Rectangle 177">
            <a:extLst>
              <a:ext uri="{FF2B5EF4-FFF2-40B4-BE49-F238E27FC236}">
                <a16:creationId xmlns:a16="http://schemas.microsoft.com/office/drawing/2014/main" id="{E5C665F3-A142-8378-A8DB-477D3BEDC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758" y="7196154"/>
            <a:ext cx="165982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 pitchFamily="50" charset="-128"/>
              </a:rPr>
              <a:t>窯業製品</a:t>
            </a:r>
            <a:endParaRPr kumimoji="1" lang="ja-JP" sz="2800" b="0" i="0" u="none" strike="noStrike" cap="none" normalizeH="0" baseline="0" dirty="0">
              <a:ln>
                <a:noFill/>
              </a:ln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ＭＳ Ｐゴシック" pitchFamily="50" charset="-128"/>
            </a:endParaRPr>
          </a:p>
        </p:txBody>
      </p:sp>
      <p:sp>
        <p:nvSpPr>
          <p:cNvPr id="37" name="Rectangle 185">
            <a:extLst>
              <a:ext uri="{FF2B5EF4-FFF2-40B4-BE49-F238E27FC236}">
                <a16:creationId xmlns:a16="http://schemas.microsoft.com/office/drawing/2014/main" id="{DAA4ECC8-B34D-4565-0DA2-EE2439501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835" y="7638731"/>
            <a:ext cx="1092902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500" b="1" i="0" u="none" strike="noStrike" cap="none" normalizeH="0" baseline="0" dirty="0">
                <a:ln>
                  <a:noFill/>
                </a:ln>
                <a:effectLst/>
                <a:latin typeface="Kozuka Gothic Pr6N R" charset="-128"/>
                <a:ea typeface="Kozuka Gothic Pr6N R" charset="-128"/>
                <a:cs typeface="ＭＳ Ｐゴシック" pitchFamily="50" charset="-128"/>
              </a:rPr>
              <a:t>¥</a:t>
            </a:r>
            <a:r>
              <a:rPr lang="en-US" altLang="ja-JP" sz="2500" b="1" dirty="0">
                <a:latin typeface="Kozuka Gothic Pr6N R" charset="-128"/>
                <a:ea typeface="Kozuka Gothic Pr6N R" charset="-128"/>
                <a:cs typeface="ＭＳ Ｐゴシック" pitchFamily="50" charset="-128"/>
              </a:rPr>
              <a:t>200~</a:t>
            </a:r>
            <a:endParaRPr kumimoji="1" lang="ja-JP" altLang="ja-JP" sz="18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6" name="Rectangle 185">
            <a:extLst>
              <a:ext uri="{FF2B5EF4-FFF2-40B4-BE49-F238E27FC236}">
                <a16:creationId xmlns:a16="http://schemas.microsoft.com/office/drawing/2014/main" id="{5E660CCF-E80B-CBF9-762A-B18F78642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318" y="7746466"/>
            <a:ext cx="5178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b="1" dirty="0">
                <a:latin typeface="Arial" pitchFamily="34" charset="0"/>
                <a:ea typeface="Kozuka Gothic Pr6N R" charset="-128"/>
                <a:cs typeface="ＭＳ Ｐゴシック" pitchFamily="50" charset="-128"/>
              </a:rPr>
              <a:t>税込</a:t>
            </a:r>
            <a:endParaRPr kumimoji="1" lang="ja-JP" altLang="ja-JP" sz="11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49" name="Picture 4">
            <a:extLst>
              <a:ext uri="{FF2B5EF4-FFF2-40B4-BE49-F238E27FC236}">
                <a16:creationId xmlns:a16="http://schemas.microsoft.com/office/drawing/2014/main" id="{0720E7D8-051C-D9BE-CB1B-B47B0FEA4F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7" t="34033" r="25432" b="31793"/>
          <a:stretch/>
        </p:blipFill>
        <p:spPr bwMode="auto">
          <a:xfrm>
            <a:off x="2755113" y="6705652"/>
            <a:ext cx="2282091" cy="162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4">
            <a:extLst>
              <a:ext uri="{FF2B5EF4-FFF2-40B4-BE49-F238E27FC236}">
                <a16:creationId xmlns:a16="http://schemas.microsoft.com/office/drawing/2014/main" id="{576A1B5E-7A6F-D641-FD1C-59FF5F8D4B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67" t="32914" r="15853" b="32912"/>
          <a:stretch/>
        </p:blipFill>
        <p:spPr bwMode="auto">
          <a:xfrm>
            <a:off x="5082000" y="6668741"/>
            <a:ext cx="2714697" cy="162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図 28" descr="テーブル, 屋内, 座る, ケーキ が含まれている画像&#10;&#10;自動的に生成された説明">
            <a:extLst>
              <a:ext uri="{FF2B5EF4-FFF2-40B4-BE49-F238E27FC236}">
                <a16:creationId xmlns:a16="http://schemas.microsoft.com/office/drawing/2014/main" id="{B06CE59B-4D0B-08F3-AC98-FB9BD132045F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22"/>
          <a:stretch/>
        </p:blipFill>
        <p:spPr>
          <a:xfrm>
            <a:off x="2602013" y="6988947"/>
            <a:ext cx="1039755" cy="8414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1" name="図 30" descr="屋内, 座る, 木製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16B9C789-0DB3-6C0B-78D5-CCD7C7D3168A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20" r="12124" b="7141"/>
          <a:stretch/>
        </p:blipFill>
        <p:spPr>
          <a:xfrm>
            <a:off x="5137530" y="6979725"/>
            <a:ext cx="892187" cy="786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2" name="Rectangle 177">
            <a:extLst>
              <a:ext uri="{FF2B5EF4-FFF2-40B4-BE49-F238E27FC236}">
                <a16:creationId xmlns:a16="http://schemas.microsoft.com/office/drawing/2014/main" id="{09151F6C-EC95-6A84-8156-DDE0028E8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4630" y="7177023"/>
            <a:ext cx="154269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 pitchFamily="50" charset="-128"/>
              </a:rPr>
              <a:t>縫製製品</a:t>
            </a:r>
            <a:endParaRPr kumimoji="1" lang="ja-JP" sz="2800" b="0" i="0" u="none" strike="noStrike" cap="none" normalizeH="0" baseline="0" dirty="0">
              <a:ln>
                <a:noFill/>
              </a:ln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ＭＳ Ｐゴシック" pitchFamily="50" charset="-128"/>
            </a:endParaRPr>
          </a:p>
        </p:txBody>
      </p:sp>
      <p:sp>
        <p:nvSpPr>
          <p:cNvPr id="55" name="Rectangle 185">
            <a:extLst>
              <a:ext uri="{FF2B5EF4-FFF2-40B4-BE49-F238E27FC236}">
                <a16:creationId xmlns:a16="http://schemas.microsoft.com/office/drawing/2014/main" id="{63F8DF8F-36A9-4860-6497-DB3281700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1987" y="7668177"/>
            <a:ext cx="823145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500" b="1" i="0" u="none" strike="noStrike" cap="none" normalizeH="0" baseline="0" dirty="0">
                <a:ln>
                  <a:noFill/>
                </a:ln>
                <a:effectLst/>
                <a:latin typeface="Kozuka Gothic Pr6N R" charset="-128"/>
                <a:ea typeface="Kozuka Gothic Pr6N R" charset="-128"/>
                <a:cs typeface="ＭＳ Ｐゴシック" pitchFamily="50" charset="-128"/>
              </a:rPr>
              <a:t>¥50</a:t>
            </a:r>
            <a:r>
              <a:rPr lang="en-US" altLang="ja-JP" sz="2500" b="1" dirty="0">
                <a:latin typeface="Kozuka Gothic Pr6N R" charset="-128"/>
                <a:ea typeface="Kozuka Gothic Pr6N R" charset="-128"/>
                <a:cs typeface="ＭＳ Ｐゴシック" pitchFamily="50" charset="-128"/>
              </a:rPr>
              <a:t>~</a:t>
            </a:r>
            <a:endParaRPr kumimoji="1" lang="ja-JP" altLang="ja-JP" sz="18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6" name="Rectangle 185">
            <a:extLst>
              <a:ext uri="{FF2B5EF4-FFF2-40B4-BE49-F238E27FC236}">
                <a16:creationId xmlns:a16="http://schemas.microsoft.com/office/drawing/2014/main" id="{21EB449C-AFCA-E583-D989-61B2DFAD5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6157" y="7758543"/>
            <a:ext cx="5178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b="1" dirty="0">
                <a:latin typeface="Arial" pitchFamily="34" charset="0"/>
                <a:ea typeface="Kozuka Gothic Pr6N R" charset="-128"/>
                <a:cs typeface="ＭＳ Ｐゴシック" pitchFamily="50" charset="-128"/>
              </a:rPr>
              <a:t>税込</a:t>
            </a:r>
            <a:endParaRPr kumimoji="1" lang="ja-JP" altLang="ja-JP" sz="11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7" name="Rectangle 177">
            <a:extLst>
              <a:ext uri="{FF2B5EF4-FFF2-40B4-BE49-F238E27FC236}">
                <a16:creationId xmlns:a16="http://schemas.microsoft.com/office/drawing/2014/main" id="{60F185E1-6AB5-D7BD-D429-A817A08B5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4813" y="7161451"/>
            <a:ext cx="154269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 pitchFamily="50" charset="-128"/>
              </a:rPr>
              <a:t>木工製品</a:t>
            </a:r>
            <a:endParaRPr kumimoji="1" lang="ja-JP" sz="2800" b="0" i="0" u="none" strike="noStrike" cap="none" normalizeH="0" baseline="0" dirty="0">
              <a:ln>
                <a:noFill/>
              </a:ln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ＭＳ Ｐゴシック" pitchFamily="50" charset="-128"/>
            </a:endParaRPr>
          </a:p>
        </p:txBody>
      </p:sp>
      <p:sp>
        <p:nvSpPr>
          <p:cNvPr id="58" name="Rectangle 185">
            <a:extLst>
              <a:ext uri="{FF2B5EF4-FFF2-40B4-BE49-F238E27FC236}">
                <a16:creationId xmlns:a16="http://schemas.microsoft.com/office/drawing/2014/main" id="{DDF202ED-E5D5-4592-B326-2790FC4FF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1832" y="7651098"/>
            <a:ext cx="1037563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500" b="1" i="0" u="none" strike="noStrike" cap="none" normalizeH="0" baseline="0" dirty="0">
                <a:ln>
                  <a:noFill/>
                </a:ln>
                <a:effectLst/>
                <a:latin typeface="Kozuka Gothic Pr6N R" charset="-128"/>
                <a:ea typeface="Kozuka Gothic Pr6N R" charset="-128"/>
                <a:cs typeface="ＭＳ Ｐゴシック" pitchFamily="50" charset="-128"/>
              </a:rPr>
              <a:t>¥</a:t>
            </a:r>
            <a:r>
              <a:rPr lang="en-US" altLang="ja-JP" sz="2500" b="1" dirty="0">
                <a:latin typeface="Kozuka Gothic Pr6N R" charset="-128"/>
                <a:ea typeface="Kozuka Gothic Pr6N R" charset="-128"/>
                <a:cs typeface="ＭＳ Ｐゴシック" pitchFamily="50" charset="-128"/>
              </a:rPr>
              <a:t>500~</a:t>
            </a:r>
            <a:endParaRPr kumimoji="1" lang="ja-JP" altLang="ja-JP" sz="18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9" name="Rectangle 185">
            <a:extLst>
              <a:ext uri="{FF2B5EF4-FFF2-40B4-BE49-F238E27FC236}">
                <a16:creationId xmlns:a16="http://schemas.microsoft.com/office/drawing/2014/main" id="{2C4DA7E6-1CBD-A9E4-5173-26F407216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6719" y="7789598"/>
            <a:ext cx="5178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b="1" dirty="0">
                <a:latin typeface="Arial" pitchFamily="34" charset="0"/>
                <a:ea typeface="Kozuka Gothic Pr6N R" charset="-128"/>
                <a:cs typeface="ＭＳ Ｐゴシック" pitchFamily="50" charset="-128"/>
              </a:rPr>
              <a:t>税込</a:t>
            </a:r>
            <a:endParaRPr kumimoji="1" lang="ja-JP" altLang="ja-JP" sz="11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1" name="Rectangle 107">
            <a:extLst>
              <a:ext uri="{FF2B5EF4-FFF2-40B4-BE49-F238E27FC236}">
                <a16:creationId xmlns:a16="http://schemas.microsoft.com/office/drawing/2014/main" id="{50DDE16B-32F7-B9D3-C66B-4957C5A11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844" y="10570416"/>
            <a:ext cx="187290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1" i="0" u="none" strike="noStrike" cap="none" normalizeH="0" baseline="0" dirty="0">
                <a:ln>
                  <a:noFill/>
                </a:ln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 pitchFamily="50" charset="-128"/>
              </a:rPr>
              <a:t>Phone.</a:t>
            </a:r>
            <a:r>
              <a:rPr kumimoji="1" lang="ja-JP" altLang="en-US" sz="1400" b="1" i="0" u="none" strike="noStrike" cap="none" normalizeH="0" baseline="0" dirty="0">
                <a:ln>
                  <a:noFill/>
                </a:ln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 pitchFamily="50" charset="-128"/>
              </a:rPr>
              <a:t> </a:t>
            </a:r>
            <a:r>
              <a:rPr kumimoji="1" lang="en-US" altLang="ja-JP" sz="1400" b="1" i="0" u="none" strike="noStrike" cap="none" normalizeH="0" baseline="0" dirty="0">
                <a:ln>
                  <a:noFill/>
                </a:ln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 pitchFamily="50" charset="-128"/>
              </a:rPr>
              <a:t>0774</a:t>
            </a:r>
            <a:r>
              <a:rPr kumimoji="1" lang="ja-JP" altLang="en-US" sz="1400" b="1" i="0" u="none" strike="noStrike" cap="none" normalizeH="0" baseline="0" dirty="0">
                <a:ln>
                  <a:noFill/>
                </a:ln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 pitchFamily="50" charset="-128"/>
              </a:rPr>
              <a:t>（</a:t>
            </a:r>
            <a:r>
              <a:rPr kumimoji="1" lang="en-US" altLang="ja-JP" sz="1400" b="1" i="0" u="none" strike="noStrike" cap="none" normalizeH="0" baseline="0" dirty="0">
                <a:ln>
                  <a:noFill/>
                </a:ln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 pitchFamily="50" charset="-128"/>
              </a:rPr>
              <a:t>53</a:t>
            </a:r>
            <a:r>
              <a:rPr kumimoji="1" lang="ja-JP" altLang="en-US" sz="1400" b="1" i="0" u="none" strike="noStrike" cap="none" normalizeH="0" baseline="0" dirty="0">
                <a:ln>
                  <a:noFill/>
                </a:ln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 pitchFamily="50" charset="-128"/>
              </a:rPr>
              <a:t>）</a:t>
            </a:r>
            <a:r>
              <a:rPr kumimoji="1" lang="en-US" altLang="ja-JP" sz="1400" b="1" i="0" u="none" strike="noStrike" cap="none" normalizeH="0" baseline="0" dirty="0">
                <a:ln>
                  <a:noFill/>
                </a:ln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 pitchFamily="50" charset="-128"/>
              </a:rPr>
              <a:t>7100</a:t>
            </a:r>
            <a:endParaRPr kumimoji="1" lang="ja-JP" altLang="ja-JP" sz="1200" b="0" i="0" u="none" strike="noStrike" cap="none" normalizeH="0" baseline="0" dirty="0">
              <a:ln>
                <a:noFill/>
              </a:ln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ＭＳ Ｐゴシック" pitchFamily="50" charset="-128"/>
            </a:endParaRPr>
          </a:p>
        </p:txBody>
      </p:sp>
      <p:sp>
        <p:nvSpPr>
          <p:cNvPr id="62" name="Rectangle 107">
            <a:extLst>
              <a:ext uri="{FF2B5EF4-FFF2-40B4-BE49-F238E27FC236}">
                <a16:creationId xmlns:a16="http://schemas.microsoft.com/office/drawing/2014/main" id="{EDB497AD-0211-ACE8-A50B-0EA59928B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6638" y="9423551"/>
            <a:ext cx="923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1" i="0" u="none" strike="noStrike" cap="none" normalizeH="0" baseline="0" dirty="0">
                <a:ln>
                  <a:noFill/>
                </a:ln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 pitchFamily="50" charset="-128"/>
              </a:rPr>
              <a:t>お問合せ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ＭＳ Ｐゴシック" pitchFamily="50" charset="-128"/>
            </a:endParaRPr>
          </a:p>
        </p:txBody>
      </p:sp>
      <p:sp>
        <p:nvSpPr>
          <p:cNvPr id="63" name="Rectangle 107">
            <a:extLst>
              <a:ext uri="{FF2B5EF4-FFF2-40B4-BE49-F238E27FC236}">
                <a16:creationId xmlns:a16="http://schemas.microsoft.com/office/drawing/2014/main" id="{A28757AF-75B6-6263-4502-B6C3F5DE5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62" y="9680306"/>
            <a:ext cx="3846446" cy="75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1" i="0" u="none" strike="noStrike" cap="none" normalizeH="0" baseline="0" dirty="0">
                <a:ln>
                  <a:noFill/>
                </a:ln>
                <a:solidFill>
                  <a:srgbClr val="FAC43A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 pitchFamily="50" charset="-128"/>
              </a:rPr>
              <a:t>　　</a:t>
            </a:r>
            <a:r>
              <a:rPr kumimoji="1" lang="ja-JP" altLang="en-US" sz="1600" b="1" i="0" u="none" strike="noStrike" cap="none" normalizeH="0" baseline="0" dirty="0">
                <a:ln>
                  <a:noFill/>
                </a:ln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 pitchFamily="50" charset="-128"/>
              </a:rPr>
              <a:t>京都府立 城陽支援学校 </a:t>
            </a:r>
            <a:endParaRPr kumimoji="1" lang="en-US" altLang="ja-JP" sz="1600" b="1" i="0" u="none" strike="noStrike" cap="none" normalizeH="0" baseline="0" dirty="0">
              <a:ln>
                <a:noFill/>
              </a:ln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ＭＳ Ｐゴシック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1" i="0" u="none" strike="noStrike" cap="none" normalizeH="0" baseline="0" dirty="0">
                <a:ln>
                  <a:noFill/>
                </a:ln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 pitchFamily="50" charset="-128"/>
              </a:rPr>
              <a:t>ビジネス総合科</a:t>
            </a:r>
            <a:r>
              <a:rPr lang="en-US" altLang="ja-JP" sz="16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 pitchFamily="50" charset="-128"/>
              </a:rPr>
              <a:t> </a:t>
            </a:r>
            <a:r>
              <a:rPr lang="ja-JP" altLang="en-US" sz="16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ＭＳ Ｐゴシック" pitchFamily="50" charset="-128"/>
              </a:rPr>
              <a:t>総括主事　小林まで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ＭＳ Ｐゴシック" pitchFamily="50" charset="-128"/>
            </a:endParaRPr>
          </a:p>
        </p:txBody>
      </p:sp>
      <p:sp>
        <p:nvSpPr>
          <p:cNvPr id="68" name="object 2">
            <a:extLst>
              <a:ext uri="{FF2B5EF4-FFF2-40B4-BE49-F238E27FC236}">
                <a16:creationId xmlns:a16="http://schemas.microsoft.com/office/drawing/2014/main" id="{3F257C0E-5BCD-D396-037E-F0F24D4D35C8}"/>
              </a:ext>
            </a:extLst>
          </p:cNvPr>
          <p:cNvSpPr txBox="1">
            <a:spLocks/>
          </p:cNvSpPr>
          <p:nvPr/>
        </p:nvSpPr>
        <p:spPr>
          <a:xfrm>
            <a:off x="3589059" y="8482586"/>
            <a:ext cx="3665321" cy="26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>
            <a:lvl1pPr algn="ctr" defTabSz="533699" rtl="0" eaLnBrk="1" latinLnBrk="0" hangingPunct="1">
              <a:spcBef>
                <a:spcPct val="0"/>
              </a:spcBef>
              <a:buNone/>
              <a:defRPr kumimoji="1"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spcBef>
                <a:spcPts val="120"/>
              </a:spcBef>
            </a:pPr>
            <a:r>
              <a:rPr lang="ja-JP" altLang="en-US" sz="1600" spc="-13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京都文教サテライトキャンパス宇治橋通り</a:t>
            </a:r>
            <a:endParaRPr lang="ja-JP" altLang="en-US" sz="1600" spc="15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9" name="角丸四角形 324">
            <a:extLst>
              <a:ext uri="{FF2B5EF4-FFF2-40B4-BE49-F238E27FC236}">
                <a16:creationId xmlns:a16="http://schemas.microsoft.com/office/drawing/2014/main" id="{2442F87E-4868-304D-80FA-DC9DC12D792E}"/>
              </a:ext>
            </a:extLst>
          </p:cNvPr>
          <p:cNvSpPr/>
          <p:nvPr/>
        </p:nvSpPr>
        <p:spPr>
          <a:xfrm>
            <a:off x="3752947" y="8733722"/>
            <a:ext cx="3661352" cy="2148301"/>
          </a:xfrm>
          <a:prstGeom prst="roundRect">
            <a:avLst>
              <a:gd name="adj" fmla="val 29320"/>
            </a:avLst>
          </a:prstGeom>
          <a:gradFill flip="none" rotWithShape="1">
            <a:gsLst>
              <a:gs pos="0">
                <a:srgbClr val="EC6D81">
                  <a:tint val="66000"/>
                  <a:satMod val="160000"/>
                </a:srgbClr>
              </a:gs>
              <a:gs pos="50000">
                <a:srgbClr val="EC6D81">
                  <a:tint val="44500"/>
                  <a:satMod val="160000"/>
                </a:srgbClr>
              </a:gs>
              <a:gs pos="100000">
                <a:srgbClr val="EC6D81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ysClr val="windowText" lastClr="000000"/>
              </a:solidFill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72" name="フローチャート: 結合子 71">
            <a:extLst>
              <a:ext uri="{FF2B5EF4-FFF2-40B4-BE49-F238E27FC236}">
                <a16:creationId xmlns:a16="http://schemas.microsoft.com/office/drawing/2014/main" id="{D7931627-8096-0008-C70F-F71465B85989}"/>
              </a:ext>
            </a:extLst>
          </p:cNvPr>
          <p:cNvSpPr/>
          <p:nvPr/>
        </p:nvSpPr>
        <p:spPr>
          <a:xfrm>
            <a:off x="4028231" y="8870868"/>
            <a:ext cx="467183" cy="312213"/>
          </a:xfrm>
          <a:prstGeom prst="flowChartConnector">
            <a:avLst/>
          </a:prstGeom>
          <a:solidFill>
            <a:srgbClr val="E85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Rectangle 157">
            <a:extLst>
              <a:ext uri="{FF2B5EF4-FFF2-40B4-BE49-F238E27FC236}">
                <a16:creationId xmlns:a16="http://schemas.microsoft.com/office/drawing/2014/main" id="{0CF22C0B-20C6-4084-38EF-84DB2F4ABF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099" y="8931198"/>
            <a:ext cx="271495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>
                <a:ln>
                  <a:noFill/>
                </a:ln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 pitchFamily="50" charset="-128"/>
              </a:rPr>
              <a:t>所在地　宇治市宇治壱番３</a:t>
            </a:r>
            <a:endParaRPr kumimoji="1" lang="ja-JP" altLang="ja-JP" sz="400" b="0" i="0" u="none" strike="noStrike" cap="none" normalizeH="0" baseline="0" dirty="0">
              <a:ln>
                <a:noFill/>
              </a:ln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メイリオ" pitchFamily="50" charset="-128"/>
            </a:endParaRPr>
          </a:p>
        </p:txBody>
      </p:sp>
      <p:sp>
        <p:nvSpPr>
          <p:cNvPr id="77" name="Rectangle 157">
            <a:extLst>
              <a:ext uri="{FF2B5EF4-FFF2-40B4-BE49-F238E27FC236}">
                <a16:creationId xmlns:a16="http://schemas.microsoft.com/office/drawing/2014/main" id="{FEC3BD4A-9A00-C054-AA4B-F1987728D0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1261" y="9211900"/>
            <a:ext cx="2602631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 pitchFamily="50" charset="-128"/>
              </a:rPr>
              <a:t>宇治橋通り商店街サイト</a:t>
            </a:r>
            <a:r>
              <a:rPr lang="en-US" altLang="ja-JP" sz="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 pitchFamily="50" charset="-128"/>
              </a:rPr>
              <a:t>―</a:t>
            </a:r>
            <a:r>
              <a:rPr lang="ja-JP" altLang="en-US" sz="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 pitchFamily="50" charset="-128"/>
              </a:rPr>
              <a:t>写真館となり</a:t>
            </a:r>
            <a:endParaRPr kumimoji="1" lang="ja-JP" altLang="ja-JP" sz="300" b="0" i="0" u="none" strike="noStrike" cap="none" normalizeH="0" baseline="0" dirty="0">
              <a:ln>
                <a:noFill/>
              </a:ln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メイリオ" pitchFamily="50" charset="-128"/>
            </a:endParaRPr>
          </a:p>
        </p:txBody>
      </p:sp>
      <p:sp>
        <p:nvSpPr>
          <p:cNvPr id="78" name="Rectangle 157">
            <a:extLst>
              <a:ext uri="{FF2B5EF4-FFF2-40B4-BE49-F238E27FC236}">
                <a16:creationId xmlns:a16="http://schemas.microsoft.com/office/drawing/2014/main" id="{690C8E9A-5CA7-37E7-900B-3A2900C85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0770" y="9457419"/>
            <a:ext cx="2714956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000" b="0" i="0" u="none" strike="noStrike" cap="none" normalizeH="0" baseline="0" dirty="0">
                <a:ln>
                  <a:noFill/>
                </a:ln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 pitchFamily="50" charset="-128"/>
              </a:rPr>
              <a:t>JR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 pitchFamily="50" charset="-128"/>
              </a:rPr>
              <a:t>宇治駅徒歩３分</a:t>
            </a:r>
            <a:r>
              <a:rPr kumimoji="1" lang="en-US" altLang="ja-JP" sz="1000" b="0" i="0" u="none" strike="noStrike" cap="none" normalizeH="0" baseline="0" dirty="0">
                <a:ln>
                  <a:noFill/>
                </a:ln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 pitchFamily="50" charset="-128"/>
              </a:rPr>
              <a:t>/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 pitchFamily="50" charset="-128"/>
              </a:rPr>
              <a:t>京阪電車宇治駅徒歩１０分</a:t>
            </a:r>
            <a:endParaRPr kumimoji="1" lang="ja-JP" altLang="ja-JP" sz="300" b="0" i="0" u="none" strike="noStrike" cap="none" normalizeH="0" baseline="0" dirty="0">
              <a:ln>
                <a:noFill/>
              </a:ln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メイリオ" pitchFamily="50" charset="-128"/>
            </a:endParaRPr>
          </a:p>
        </p:txBody>
      </p:sp>
      <p:pic>
        <p:nvPicPr>
          <p:cNvPr id="79" name="図 78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5155BF53-0D40-E97C-02ED-C391919FD12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58"/>
          <a:stretch/>
        </p:blipFill>
        <p:spPr>
          <a:xfrm>
            <a:off x="4220829" y="9700550"/>
            <a:ext cx="2943494" cy="1025904"/>
          </a:xfrm>
          <a:prstGeom prst="rect">
            <a:avLst/>
          </a:prstGeom>
        </p:spPr>
      </p:pic>
      <p:pic>
        <p:nvPicPr>
          <p:cNvPr id="80" name="Picture 2" descr="アクセス | 京都府立城陽支援学校">
            <a:extLst>
              <a:ext uri="{FF2B5EF4-FFF2-40B4-BE49-F238E27FC236}">
                <a16:creationId xmlns:a16="http://schemas.microsoft.com/office/drawing/2014/main" id="{DF6356B2-CC51-6E88-CC99-9743AF4B0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4693" b="94946" l="2166" r="95307">
                        <a14:foregroundMark x1="21300" y1="86643" x2="17690" y2="90614"/>
                        <a14:foregroundMark x1="55524" y1="89277" x2="66426" y2="89892"/>
                        <a14:foregroundMark x1="40794" y1="88448" x2="45317" y2="88703"/>
                        <a14:foregroundMark x1="86721" y1="83690" x2="92419" y2="81949"/>
                        <a14:foregroundMark x1="68789" y1="89170" x2="70386" y2="88682"/>
                        <a14:foregroundMark x1="66426" y1="89892" x2="68789" y2="89170"/>
                        <a14:foregroundMark x1="92419" y1="81949" x2="88809" y2="68592"/>
                        <a14:foregroundMark x1="83394" y1="91697" x2="72202" y2="93141"/>
                        <a14:foregroundMark x1="90975" y1="47653" x2="95307" y2="61372"/>
                        <a14:foregroundMark x1="3249" y1="84477" x2="15523" y2="90975"/>
                        <a14:foregroundMark x1="21300" y1="7942" x2="23466" y2="12274"/>
                        <a14:foregroundMark x1="26354" y1="5415" x2="27798" y2="7942"/>
                        <a14:foregroundMark x1="31769" y1="10469" x2="30325" y2="13718"/>
                        <a14:foregroundMark x1="28159" y1="16245" x2="24188" y2="16968"/>
                        <a14:foregroundMark x1="35379" y1="19134" x2="36823" y2="14079"/>
                        <a14:foregroundMark x1="51625" y1="7581" x2="53791" y2="9747"/>
                        <a14:foregroundMark x1="75812" y1="20217" x2="75812" y2="20217"/>
                        <a14:foregroundMark x1="55235" y1="64982" x2="55235" y2="64982"/>
                        <a14:foregroundMark x1="61733" y1="60650" x2="61733" y2="60650"/>
                        <a14:foregroundMark x1="71480" y1="63899" x2="71480" y2="63899"/>
                        <a14:foregroundMark x1="63177" y1="68953" x2="63177" y2="68953"/>
                        <a14:foregroundMark x1="15884" y1="93502" x2="15884" y2="93502"/>
                        <a14:foregroundMark x1="54513" y1="94946" x2="54513" y2="94946"/>
                        <a14:foregroundMark x1="54823" y1="90328" x2="56679" y2="90614"/>
                        <a14:foregroundMark x1="63899" y1="12996" x2="63899" y2="12996"/>
                        <a14:backgroundMark x1="5776" y1="10469" x2="7581" y2="29603"/>
                        <a14:backgroundMark x1="46570" y1="89170" x2="53791" y2="89892"/>
                        <a14:backgroundMark x1="45487" y1="88448" x2="55596" y2="89170"/>
                        <a14:backgroundMark x1="71480" y1="88087" x2="85199" y2="86282"/>
                        <a14:backgroundMark x1="70036" y1="89170" x2="70036" y2="89170"/>
                        <a14:backgroundMark x1="70036" y1="89170" x2="74007" y2="89892"/>
                        <a14:backgroundMark x1="86643" y1="83755" x2="85921" y2="84477"/>
                        <a14:backgroundMark x1="65704" y1="8664" x2="66426" y2="1227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49" y="9367991"/>
            <a:ext cx="335653" cy="33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120</Words>
  <Application>Microsoft Office PowerPoint</Application>
  <PresentationFormat>ユーザー設定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Kozuka Gothic Pr6N R</vt:lpstr>
      <vt:lpstr>ＭＳ Ｐゴシック</vt:lpstr>
      <vt:lpstr>ＭＳ Ｐ明朝</vt:lpstr>
      <vt:lpstr>UD デジタル 教科書体 N-B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2016-07-29T00:15:58Z</dcterms:created>
  <dcterms:modified xsi:type="dcterms:W3CDTF">2025-02-12T07:05:49Z</dcterms:modified>
</cp:coreProperties>
</file>