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?><Relationships xmlns="http://schemas.openxmlformats.org/package/2006/relationships"><Relationship Id="rId2" Type="http://schemas.openxmlformats.org/package/2006/relationships/metadata/thumbnail" Target="docProps/thumbnail.jpeg" /><Relationship Id="rId3" Type="http://schemas.openxmlformats.org/package/2006/relationships/metadata/core-properties" Target="docProps/core.xml" /><Relationship Id="rId4" Type="http://schemas.openxmlformats.org/officeDocument/2006/relationships/extended-properties" Target="docProps/app.xml" /><Relationship Id="rId5" Type="http://schemas.openxmlformats.org/officeDocument/2006/relationships/custom-properties" Target="docProps/custom.xml" /><Relationship Id="rId1" Type="http://schemas.openxmlformats.org/officeDocument/2006/relationships/officeDocument" Target="ppt/presentation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2"/>
  </p:sldMasterIdLst>
  <p:notesMasterIdLst>
    <p:notesMasterId r:id="rId3"/>
  </p:notesMasterIdLst>
  <p:sldIdLst>
    <p:sldId id="259" r:id="rId4"/>
    <p:sldId id="258" r:id="rId5"/>
  </p:sldIdLst>
  <p:sldSz cx="6858000" cy="9906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7E6E6"/>
    <a:srgbClr val="FF9933"/>
    <a:srgbClr val="D6DCE5"/>
    <a:srgbClr val="CC0000"/>
    <a:srgbClr val="DAE3F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12"/>
    <p:restoredTop sz="94660"/>
  </p:normalViewPr>
  <p:slideViewPr>
    <p:cSldViewPr snapToGrid="0">
      <p:cViewPr varScale="1">
        <p:scale>
          <a:sx n="59" d="100"/>
          <a:sy n="59" d="100"/>
        </p:scale>
        <p:origin x="-3216" y="-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?><Relationships xmlns="http://schemas.openxmlformats.org/package/2006/relationships"><Relationship Id="rId1" Type="http://schemas.openxmlformats.org/officeDocument/2006/relationships/theme" Target="theme/theme1.xml" /><Relationship Id="rId2" Type="http://schemas.openxmlformats.org/officeDocument/2006/relationships/slideMaster" Target="slideMasters/slideMaster1.xml" /><Relationship Id="rId3" Type="http://schemas.openxmlformats.org/officeDocument/2006/relationships/notesMaster" Target="notesMasters/notesMaster1.xml" /><Relationship Id="rId4" Type="http://schemas.openxmlformats.org/officeDocument/2006/relationships/slide" Target="slides/slide1.xml" /><Relationship Id="rId5" Type="http://schemas.openxmlformats.org/officeDocument/2006/relationships/slide" Target="slides/slide2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ableStyles" Target="tableStyles.xml" /></Relationships>
</file>

<file path=ppt/notesMasters/_rels/notesMaster1.xml.rels><?xml version="1.0" encoding="UTF-8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1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1142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D06EA9-14B5-4F31-95CC-6AD91D20700D}" type="datetimeFigureOut">
              <a:rPr kumimoji="1" lang="ja-JP" altLang="en-US" smtClean="0"/>
              <a:t>2015/2/5</a:t>
            </a:fld>
            <a:endParaRPr kumimoji="1" lang="ja-JP" altLang="en-US"/>
          </a:p>
        </p:txBody>
      </p:sp>
      <p:sp>
        <p:nvSpPr>
          <p:cNvPr id="1143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13397" y="745450"/>
            <a:ext cx="2580405" cy="372725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1144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21186"/>
            <a:ext cx="5445760" cy="447270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145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1146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807EA6-0398-4990-8029-A74DB74122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032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103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287B8-2946-442A-8E26-B2E52B31C30A}" type="datetimeFigureOut">
              <a:rPr kumimoji="1" lang="ja-JP" altLang="en-US" smtClean="0"/>
              <a:t>2021/4/9</a:t>
            </a:fld>
            <a:endParaRPr kumimoji="1" lang="ja-JP" altLang="en-US"/>
          </a:p>
        </p:txBody>
      </p:sp>
      <p:sp>
        <p:nvSpPr>
          <p:cNvPr id="103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3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5A4F-191A-4F0D-8BB1-682E1C83C4D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22315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089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109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287B8-2946-442A-8E26-B2E52B31C30A}" type="datetimeFigureOut">
              <a:rPr kumimoji="1" lang="ja-JP" altLang="en-US" smtClean="0"/>
              <a:t>2021/4/9</a:t>
            </a:fld>
            <a:endParaRPr kumimoji="1" lang="ja-JP" altLang="en-US"/>
          </a:p>
        </p:txBody>
      </p:sp>
      <p:sp>
        <p:nvSpPr>
          <p:cNvPr id="109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9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5A4F-191A-4F0D-8BB1-682E1C83C4D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029511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4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095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109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287B8-2946-442A-8E26-B2E52B31C30A}" type="datetimeFigureOut">
              <a:rPr kumimoji="1" lang="ja-JP" altLang="en-US" smtClean="0"/>
              <a:t>2021/4/9</a:t>
            </a:fld>
            <a:endParaRPr kumimoji="1" lang="ja-JP" altLang="en-US"/>
          </a:p>
        </p:txBody>
      </p:sp>
      <p:sp>
        <p:nvSpPr>
          <p:cNvPr id="109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9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5A4F-191A-4F0D-8BB1-682E1C83C4D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05707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03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103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287B8-2946-442A-8E26-B2E52B31C30A}" type="datetimeFigureOut">
              <a:rPr kumimoji="1" lang="ja-JP" altLang="en-US" smtClean="0"/>
              <a:t>2021/4/9</a:t>
            </a:fld>
            <a:endParaRPr kumimoji="1" lang="ja-JP" altLang="en-US"/>
          </a:p>
        </p:txBody>
      </p:sp>
      <p:sp>
        <p:nvSpPr>
          <p:cNvPr id="104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4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5A4F-191A-4F0D-8BB1-682E1C83C4D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01036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3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044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04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287B8-2946-442A-8E26-B2E52B31C30A}" type="datetimeFigureOut">
              <a:rPr kumimoji="1" lang="ja-JP" altLang="en-US" smtClean="0"/>
              <a:t>2021/4/9</a:t>
            </a:fld>
            <a:endParaRPr kumimoji="1" lang="ja-JP" altLang="en-US"/>
          </a:p>
        </p:txBody>
      </p:sp>
      <p:sp>
        <p:nvSpPr>
          <p:cNvPr id="104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4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5A4F-191A-4F0D-8BB1-682E1C83C4D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91823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050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1051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1052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287B8-2946-442A-8E26-B2E52B31C30A}" type="datetimeFigureOut">
              <a:rPr kumimoji="1" lang="ja-JP" altLang="en-US" smtClean="0"/>
              <a:t>2021/4/9</a:t>
            </a:fld>
            <a:endParaRPr kumimoji="1" lang="ja-JP" altLang="en-US"/>
          </a:p>
        </p:txBody>
      </p:sp>
      <p:sp>
        <p:nvSpPr>
          <p:cNvPr id="105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5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5A4F-191A-4F0D-8BB1-682E1C83C4D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788622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6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057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058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105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060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1061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287B8-2946-442A-8E26-B2E52B31C30A}" type="datetimeFigureOut">
              <a:rPr kumimoji="1" lang="ja-JP" altLang="en-US" smtClean="0"/>
              <a:t>2021/4/9</a:t>
            </a:fld>
            <a:endParaRPr kumimoji="1" lang="ja-JP" altLang="en-US"/>
          </a:p>
        </p:txBody>
      </p:sp>
      <p:sp>
        <p:nvSpPr>
          <p:cNvPr id="1062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63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5A4F-191A-4F0D-8BB1-682E1C83C4D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46547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066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287B8-2946-442A-8E26-B2E52B31C30A}" type="datetimeFigureOut">
              <a:rPr kumimoji="1" lang="ja-JP" altLang="en-US" smtClean="0"/>
              <a:t>2021/4/9</a:t>
            </a:fld>
            <a:endParaRPr kumimoji="1" lang="ja-JP" altLang="en-US"/>
          </a:p>
        </p:txBody>
      </p:sp>
      <p:sp>
        <p:nvSpPr>
          <p:cNvPr id="1067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68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5A4F-191A-4F0D-8BB1-682E1C83C4D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03340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0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287B8-2946-442A-8E26-B2E52B31C30A}" type="datetimeFigureOut">
              <a:rPr kumimoji="1" lang="ja-JP" altLang="en-US" smtClean="0"/>
              <a:t>2021/4/9</a:t>
            </a:fld>
            <a:endParaRPr kumimoji="1" lang="ja-JP" altLang="en-US"/>
          </a:p>
        </p:txBody>
      </p:sp>
      <p:sp>
        <p:nvSpPr>
          <p:cNvPr id="1071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72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5A4F-191A-4F0D-8BB1-682E1C83C4D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747511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4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075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1076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07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287B8-2946-442A-8E26-B2E52B31C30A}" type="datetimeFigureOut">
              <a:rPr kumimoji="1" lang="ja-JP" altLang="en-US" smtClean="0"/>
              <a:t>2021/4/9</a:t>
            </a:fld>
            <a:endParaRPr kumimoji="1" lang="ja-JP" altLang="en-US"/>
          </a:p>
        </p:txBody>
      </p:sp>
      <p:sp>
        <p:nvSpPr>
          <p:cNvPr id="107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7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5A4F-191A-4F0D-8BB1-682E1C83C4D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972718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1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082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1083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084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287B8-2946-442A-8E26-B2E52B31C30A}" type="datetimeFigureOut">
              <a:rPr kumimoji="1" lang="ja-JP" altLang="en-US" smtClean="0"/>
              <a:t>2021/4/9</a:t>
            </a:fld>
            <a:endParaRPr kumimoji="1" lang="ja-JP" altLang="en-US"/>
          </a:p>
        </p:txBody>
      </p:sp>
      <p:sp>
        <p:nvSpPr>
          <p:cNvPr id="108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8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5A4F-191A-4F0D-8BB1-682E1C83C4D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31106758"/>
      </p:ext>
    </p:extLst>
  </p:cSld>
  <p:clrMapOvr>
    <a:masterClrMapping/>
  </p:clrMapOvr>
</p:sldLayout>
</file>

<file path=ppt/slideMasters/_rels/slideMaster1.xml.rels><?xml version="1.0" encoding="UTF-8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slideLayout" Target="../slideLayouts/slideLayout2.xml" /><Relationship Id="rId3" Type="http://schemas.openxmlformats.org/officeDocument/2006/relationships/slideLayout" Target="../slideLayouts/slideLayout3.xml" /><Relationship Id="rId4" Type="http://schemas.openxmlformats.org/officeDocument/2006/relationships/slideLayout" Target="../slideLayouts/slideLayout4.xml" /><Relationship Id="rId5" Type="http://schemas.openxmlformats.org/officeDocument/2006/relationships/slideLayout" Target="../slideLayouts/slideLayout5.xml" /><Relationship Id="rId6" Type="http://schemas.openxmlformats.org/officeDocument/2006/relationships/slideLayout" Target="../slideLayouts/slideLayout6.xml" /><Relationship Id="rId7" Type="http://schemas.openxmlformats.org/officeDocument/2006/relationships/slideLayout" Target="../slideLayouts/slideLayout7.xml" /><Relationship Id="rId8" Type="http://schemas.openxmlformats.org/officeDocument/2006/relationships/slideLayout" Target="../slideLayouts/slideLayout8.xml" /><Relationship Id="rId9" Type="http://schemas.openxmlformats.org/officeDocument/2006/relationships/slideLayout" Target="../slideLayouts/slideLayout9.xml" /><Relationship Id="rId10" Type="http://schemas.openxmlformats.org/officeDocument/2006/relationships/slideLayout" Target="../slideLayouts/slideLayout10.xml" /><Relationship Id="rId11" Type="http://schemas.openxmlformats.org/officeDocument/2006/relationships/slideLayout" Target="../slideLayouts/slideLayout11.xml" /><Relationship Id="rId1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026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1027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F287B8-2946-442A-8E26-B2E52B31C30A}" type="datetimeFigureOut">
              <a:rPr kumimoji="1" lang="ja-JP" altLang="en-US" smtClean="0"/>
              <a:t>2021/4/9</a:t>
            </a:fld>
            <a:endParaRPr kumimoji="1" lang="ja-JP" altLang="en-US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4F5A4F-191A-4F0D-8BB1-682E1C83C4D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252455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?><Relationships xmlns="http://schemas.openxmlformats.org/package/2006/relationships"><Relationship Id="rId1" Type="http://schemas.openxmlformats.org/officeDocument/2006/relationships/image" Target="../media/image1.png" /><Relationship Id="rId2" Type="http://schemas.openxmlformats.org/officeDocument/2006/relationships/image" Target="../media/image2.png" /><Relationship Id="rId3" Type="http://schemas.openxmlformats.org/officeDocument/2006/relationships/slideLayout" Target="../slideLayouts/slideLayout1.xml" /></Relationships>
</file>

<file path=ppt/slides/_rels/slide2.xml.rels><?xml version="1.0" encoding="UTF-8"?><Relationships xmlns="http://schemas.openxmlformats.org/package/2006/relationships"><Relationship Id="rId1" Type="http://schemas.openxmlformats.org/officeDocument/2006/relationships/image" Target="../media/image3.png" /><Relationship Id="rId2" Type="http://schemas.openxmlformats.org/officeDocument/2006/relationships/image" Target="../media/image4.png" /><Relationship Id="rId3" Type="http://schemas.openxmlformats.org/officeDocument/2006/relationships/slideLayout" Target="../slideLayouts/slideLayout1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0" name="テキスト ボックス 7"/>
          <p:cNvSpPr txBox="1"/>
          <p:nvPr/>
        </p:nvSpPr>
        <p:spPr>
          <a:xfrm>
            <a:off x="470106" y="1962253"/>
            <a:ext cx="5781549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800"/>
              </a:lnSpc>
            </a:pPr>
            <a:r>
              <a:rPr kumimoji="1" lang="ja-JP" altLang="en-US" sz="1400" b="1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　端末を使うときの健康面でのポイントを、本人の習慣として身に</a:t>
            </a:r>
            <a:endParaRPr kumimoji="1" lang="en-US" altLang="ja-JP" sz="1400" b="1" dirty="0">
              <a:solidFill>
                <a:schemeClr val="tx1"/>
              </a:solidFill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  <a:p>
            <a:pPr>
              <a:lnSpc>
                <a:spcPts val="2800"/>
              </a:lnSpc>
            </a:pPr>
            <a:r>
              <a:rPr kumimoji="1" lang="ja-JP" altLang="en-US" sz="1400" b="1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つけられるよう、学校でも指導しますが、特に低年齢のお子さま</a:t>
            </a:r>
            <a:endParaRPr kumimoji="1" lang="en-US" altLang="ja-JP" sz="1400" b="1" dirty="0">
              <a:solidFill>
                <a:schemeClr val="tx1"/>
              </a:solidFill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  <a:p>
            <a:pPr>
              <a:lnSpc>
                <a:spcPts val="2800"/>
              </a:lnSpc>
            </a:pPr>
            <a:r>
              <a:rPr kumimoji="1" lang="ja-JP" altLang="en-US" sz="1400" b="1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の場合などは、保護者の方にも気にかけていただけると効果的です。</a:t>
            </a:r>
          </a:p>
        </p:txBody>
      </p:sp>
      <p:sp>
        <p:nvSpPr>
          <p:cNvPr id="1101" name="四角形: 角を丸くする 10"/>
          <p:cNvSpPr/>
          <p:nvPr/>
        </p:nvSpPr>
        <p:spPr>
          <a:xfrm>
            <a:off x="450562" y="3840803"/>
            <a:ext cx="5956876" cy="5665147"/>
          </a:xfrm>
          <a:prstGeom prst="roundRect">
            <a:avLst>
              <a:gd name="adj" fmla="val 5902"/>
            </a:avLst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000" b="1"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</p:txBody>
      </p:sp>
      <p:sp>
        <p:nvSpPr>
          <p:cNvPr id="1102" name="正方形/長方形 19"/>
          <p:cNvSpPr/>
          <p:nvPr/>
        </p:nvSpPr>
        <p:spPr>
          <a:xfrm>
            <a:off x="0" y="0"/>
            <a:ext cx="6858000" cy="1295399"/>
          </a:xfrm>
          <a:prstGeom prst="rect">
            <a:avLst/>
          </a:prstGeom>
          <a:solidFill>
            <a:srgbClr val="E7E6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b="1"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</p:txBody>
      </p:sp>
      <p:pic>
        <p:nvPicPr>
          <p:cNvPr id="1103" name="図 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5838071" y="1886609"/>
            <a:ext cx="859909" cy="938679"/>
          </a:xfrm>
          <a:prstGeom prst="rect">
            <a:avLst/>
          </a:prstGeom>
        </p:spPr>
      </p:pic>
      <p:sp>
        <p:nvSpPr>
          <p:cNvPr id="1104" name="正方形/長方形 3"/>
          <p:cNvSpPr/>
          <p:nvPr/>
        </p:nvSpPr>
        <p:spPr>
          <a:xfrm>
            <a:off x="5937885" y="114300"/>
            <a:ext cx="760095" cy="144781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b="1"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</p:txBody>
      </p:sp>
      <p:sp>
        <p:nvSpPr>
          <p:cNvPr id="1105" name="テキスト ボックス 4"/>
          <p:cNvSpPr txBox="1"/>
          <p:nvPr/>
        </p:nvSpPr>
        <p:spPr>
          <a:xfrm>
            <a:off x="5980677" y="81825"/>
            <a:ext cx="69602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800" dirty="0">
                <a:latin typeface="HGS教科書体" panose="02020600000000000000" pitchFamily="18" charset="-128"/>
                <a:ea typeface="HGS教科書体" panose="02020600000000000000" pitchFamily="18" charset="-128"/>
              </a:rPr>
              <a:t>保 護 者 用</a:t>
            </a:r>
          </a:p>
        </p:txBody>
      </p:sp>
      <p:sp>
        <p:nvSpPr>
          <p:cNvPr id="1106" name="テキスト ボックス 5"/>
          <p:cNvSpPr txBox="1"/>
          <p:nvPr/>
        </p:nvSpPr>
        <p:spPr>
          <a:xfrm>
            <a:off x="451962" y="288835"/>
            <a:ext cx="5955476" cy="9387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spcBef>
                <a:spcPts val="600"/>
              </a:spcBef>
            </a:pPr>
            <a:r>
              <a:rPr kumimoji="1" lang="ja-JP" altLang="en-US" sz="2500" b="1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－１人１台端末の時代となりました－</a:t>
            </a:r>
          </a:p>
          <a:p>
            <a:pPr algn="ctr">
              <a:spcBef>
                <a:spcPts val="600"/>
              </a:spcBef>
            </a:pPr>
            <a:r>
              <a:rPr kumimoji="1" lang="ja-JP" altLang="en-US" sz="2500" b="1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ご家庭で気をつけていただきたいこと①</a:t>
            </a:r>
          </a:p>
        </p:txBody>
      </p:sp>
      <p:sp>
        <p:nvSpPr>
          <p:cNvPr id="1107" name="テキスト ボックス 6"/>
          <p:cNvSpPr txBox="1"/>
          <p:nvPr/>
        </p:nvSpPr>
        <p:spPr>
          <a:xfrm>
            <a:off x="335225" y="1502600"/>
            <a:ext cx="6109365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Bef>
                <a:spcPts val="600"/>
              </a:spcBef>
            </a:pPr>
            <a:r>
              <a:rPr kumimoji="1" lang="ja-JP" altLang="en-US" sz="2200" b="1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□　端末を使うときの健康面の注意点について</a:t>
            </a:r>
          </a:p>
        </p:txBody>
      </p:sp>
      <p:sp>
        <p:nvSpPr>
          <p:cNvPr id="1108" name="テキスト ボックス 16"/>
          <p:cNvSpPr txBox="1"/>
          <p:nvPr/>
        </p:nvSpPr>
        <p:spPr>
          <a:xfrm>
            <a:off x="513648" y="4698961"/>
            <a:ext cx="484940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Bef>
                <a:spcPts val="600"/>
              </a:spcBef>
            </a:pPr>
            <a:r>
              <a:rPr kumimoji="1" lang="ja-JP" altLang="en-US" b="1" dirty="0">
                <a:latin typeface="HGS教科書体" panose="02020600000000000000" pitchFamily="18" charset="-128"/>
                <a:ea typeface="HGS教科書体" panose="02020600000000000000" pitchFamily="18" charset="-128"/>
              </a:rPr>
              <a:t>① </a:t>
            </a:r>
            <a:r>
              <a:rPr kumimoji="1" lang="ja-JP" altLang="en-US" sz="2000" b="1" u="sng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目を、画面から</a:t>
            </a:r>
            <a:r>
              <a:rPr kumimoji="1" lang="en-US" altLang="ja-JP" sz="2000" b="1" u="sng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30cm</a:t>
            </a:r>
            <a:r>
              <a:rPr kumimoji="1" lang="ja-JP" altLang="en-US" sz="2000" b="1" u="sng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以上、離して使う</a:t>
            </a:r>
          </a:p>
        </p:txBody>
      </p:sp>
      <p:sp>
        <p:nvSpPr>
          <p:cNvPr id="1109" name="テキスト ボックス 17"/>
          <p:cNvSpPr txBox="1"/>
          <p:nvPr/>
        </p:nvSpPr>
        <p:spPr>
          <a:xfrm>
            <a:off x="729804" y="5054505"/>
            <a:ext cx="5955476" cy="6052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000"/>
              </a:lnSpc>
            </a:pPr>
            <a:r>
              <a:rPr kumimoji="1" lang="ja-JP" altLang="en-US" sz="1400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☞そのためには、良い姿勢を保つことが重要です</a:t>
            </a:r>
            <a:r>
              <a:rPr kumimoji="1" lang="ja-JP" altLang="en-US" sz="1400" dirty="0" smtClean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。お子</a:t>
            </a:r>
            <a:r>
              <a:rPr kumimoji="1" lang="ja-JP" altLang="en-US" sz="1400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さまの成長</a:t>
            </a:r>
            <a:r>
              <a:rPr kumimoji="1" lang="ja-JP" altLang="en-US" sz="1400" dirty="0" smtClean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に</a:t>
            </a:r>
            <a:endParaRPr kumimoji="1" lang="en-US" altLang="ja-JP" sz="1400" dirty="0" smtClean="0">
              <a:solidFill>
                <a:schemeClr val="tx1"/>
              </a:solidFill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  <a:p>
            <a:pPr>
              <a:lnSpc>
                <a:spcPts val="2000"/>
              </a:lnSpc>
            </a:pPr>
            <a:r>
              <a:rPr kumimoji="1" lang="ja-JP" altLang="en-US" sz="1400" dirty="0">
                <a:latin typeface="HGS教科書体" panose="02020600000000000000" pitchFamily="18" charset="-128"/>
                <a:ea typeface="HGS教科書体" panose="02020600000000000000" pitchFamily="18" charset="-128"/>
              </a:rPr>
              <a:t>　</a:t>
            </a:r>
            <a:r>
              <a:rPr kumimoji="1" lang="ja-JP" altLang="en-US" sz="1400" dirty="0" smtClean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応じて、机と椅子の高さを正しく合わせることも必要です。</a:t>
            </a:r>
            <a:endParaRPr kumimoji="1" lang="ja-JP" altLang="en-US" sz="1400" dirty="0">
              <a:solidFill>
                <a:schemeClr val="tx1"/>
              </a:solidFill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</p:txBody>
      </p:sp>
      <p:sp>
        <p:nvSpPr>
          <p:cNvPr id="1110" name="テキスト ボックス 18"/>
          <p:cNvSpPr txBox="1"/>
          <p:nvPr/>
        </p:nvSpPr>
        <p:spPr>
          <a:xfrm>
            <a:off x="513648" y="5912874"/>
            <a:ext cx="5774338" cy="7848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Bef>
                <a:spcPts val="600"/>
              </a:spcBef>
            </a:pPr>
            <a:r>
              <a:rPr kumimoji="1" lang="ja-JP" altLang="en-US" sz="2000" b="1" dirty="0">
                <a:latin typeface="HGS教科書体" panose="02020600000000000000" pitchFamily="18" charset="-128"/>
                <a:ea typeface="HGS教科書体" panose="02020600000000000000" pitchFamily="18" charset="-128"/>
              </a:rPr>
              <a:t>② </a:t>
            </a:r>
            <a:r>
              <a:rPr kumimoji="1" lang="en-US" altLang="ja-JP" sz="2000" b="1" u="sng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30</a:t>
            </a:r>
            <a:r>
              <a:rPr kumimoji="1" lang="ja-JP" altLang="en-US" sz="2000" b="1" u="sng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分に</a:t>
            </a:r>
            <a:r>
              <a:rPr kumimoji="1" lang="en-US" altLang="ja-JP" sz="2000" b="1" u="sng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1</a:t>
            </a:r>
            <a:r>
              <a:rPr kumimoji="1" lang="ja-JP" altLang="en-US" sz="2000" b="1" u="sng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回は、</a:t>
            </a:r>
            <a:r>
              <a:rPr kumimoji="1" lang="en-US" altLang="ja-JP" sz="2000" b="1" u="sng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20</a:t>
            </a:r>
            <a:r>
              <a:rPr kumimoji="1" lang="ja-JP" altLang="en-US" sz="2000" b="1" u="sng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秒以上画面から目を離して、</a:t>
            </a:r>
            <a:endParaRPr kumimoji="1" lang="en-US" altLang="ja-JP" sz="2000" b="1" u="sng" dirty="0">
              <a:solidFill>
                <a:schemeClr val="tx1"/>
              </a:solidFill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  <a:p>
            <a:pPr>
              <a:spcBef>
                <a:spcPts val="600"/>
              </a:spcBef>
            </a:pPr>
            <a:r>
              <a:rPr kumimoji="1" lang="ja-JP" altLang="en-US" sz="2000" b="1" dirty="0">
                <a:latin typeface="HGS教科書体" panose="02020600000000000000" pitchFamily="18" charset="-128"/>
                <a:ea typeface="HGS教科書体" panose="02020600000000000000" pitchFamily="18" charset="-128"/>
              </a:rPr>
              <a:t>　</a:t>
            </a:r>
            <a:r>
              <a:rPr kumimoji="1" lang="ja-JP" altLang="en-US" sz="2000" b="1" u="sng" dirty="0">
                <a:latin typeface="HGS教科書体" panose="02020600000000000000" pitchFamily="18" charset="-128"/>
                <a:ea typeface="HGS教科書体" panose="02020600000000000000" pitchFamily="18" charset="-128"/>
              </a:rPr>
              <a:t> </a:t>
            </a:r>
            <a:r>
              <a:rPr kumimoji="1" lang="ja-JP" altLang="en-US" sz="2000" b="1" u="sng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遠くを見る</a:t>
            </a:r>
          </a:p>
        </p:txBody>
      </p:sp>
      <p:sp>
        <p:nvSpPr>
          <p:cNvPr id="1111" name="テキスト ボックス 20"/>
          <p:cNvSpPr txBox="1"/>
          <p:nvPr/>
        </p:nvSpPr>
        <p:spPr>
          <a:xfrm>
            <a:off x="513648" y="7101031"/>
            <a:ext cx="598753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Bef>
                <a:spcPts val="600"/>
              </a:spcBef>
            </a:pPr>
            <a:r>
              <a:rPr kumimoji="1" lang="ja-JP" altLang="en-US" b="1" dirty="0">
                <a:latin typeface="HGS教科書体" panose="02020600000000000000" pitchFamily="18" charset="-128"/>
                <a:ea typeface="HGS教科書体" panose="02020600000000000000" pitchFamily="18" charset="-128"/>
              </a:rPr>
              <a:t>③ </a:t>
            </a:r>
            <a:r>
              <a:rPr kumimoji="1" lang="ja-JP" altLang="en-US" sz="2000" b="1" u="sng" spc="-150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部屋の明るさに合わせて、画面の明るさを調整する</a:t>
            </a:r>
          </a:p>
        </p:txBody>
      </p:sp>
      <p:sp>
        <p:nvSpPr>
          <p:cNvPr id="1112" name="テキスト ボックス 21"/>
          <p:cNvSpPr txBox="1"/>
          <p:nvPr/>
        </p:nvSpPr>
        <p:spPr>
          <a:xfrm>
            <a:off x="729804" y="7497577"/>
            <a:ext cx="5955476" cy="6052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000"/>
              </a:lnSpc>
            </a:pPr>
            <a:r>
              <a:rPr kumimoji="1" lang="ja-JP" altLang="en-US" sz="1400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☞一般には、夜に自宅で使用する際には、昼間に学校の教室</a:t>
            </a:r>
            <a:r>
              <a:rPr kumimoji="1" lang="ja-JP" altLang="en-US" sz="1400" dirty="0" smtClean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で</a:t>
            </a:r>
            <a:endParaRPr kumimoji="1" lang="en-US" altLang="ja-JP" sz="1400" dirty="0" smtClean="0">
              <a:solidFill>
                <a:schemeClr val="tx1"/>
              </a:solidFill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  <a:p>
            <a:pPr>
              <a:lnSpc>
                <a:spcPts val="2000"/>
              </a:lnSpc>
            </a:pPr>
            <a:r>
              <a:rPr kumimoji="1" lang="ja-JP" altLang="en-US" sz="1400" dirty="0">
                <a:latin typeface="HGS教科書体" panose="02020600000000000000" pitchFamily="18" charset="-128"/>
                <a:ea typeface="HGS教科書体" panose="02020600000000000000" pitchFamily="18" charset="-128"/>
              </a:rPr>
              <a:t>　</a:t>
            </a:r>
            <a:r>
              <a:rPr kumimoji="1" lang="ja-JP" altLang="en-US" sz="1400" dirty="0" smtClean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使用</a:t>
            </a:r>
            <a:r>
              <a:rPr kumimoji="1" lang="ja-JP" altLang="en-US" sz="1400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する</a:t>
            </a:r>
            <a:r>
              <a:rPr kumimoji="1" lang="ja-JP" altLang="en-US" sz="1400" dirty="0" smtClean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際より</a:t>
            </a:r>
            <a:r>
              <a:rPr kumimoji="1" lang="ja-JP" altLang="en-US" sz="1400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も、明るさ（輝度）を下げます。</a:t>
            </a:r>
          </a:p>
        </p:txBody>
      </p:sp>
      <p:sp>
        <p:nvSpPr>
          <p:cNvPr id="1113" name="テキスト ボックス 22"/>
          <p:cNvSpPr txBox="1"/>
          <p:nvPr/>
        </p:nvSpPr>
        <p:spPr>
          <a:xfrm>
            <a:off x="729804" y="8170022"/>
            <a:ext cx="5955476" cy="6052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000"/>
              </a:lnSpc>
            </a:pPr>
            <a:r>
              <a:rPr kumimoji="1" lang="ja-JP" altLang="en-US" sz="1400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☞画面の反射や画面への映り込みを防止するために</a:t>
            </a:r>
            <a:r>
              <a:rPr kumimoji="1" lang="ja-JP" altLang="en-US" sz="1400" dirty="0" smtClean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、</a:t>
            </a:r>
            <a:endParaRPr kumimoji="1" lang="en-US" altLang="ja-JP" sz="1400" dirty="0" smtClean="0">
              <a:solidFill>
                <a:schemeClr val="tx1"/>
              </a:solidFill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  <a:p>
            <a:pPr>
              <a:lnSpc>
                <a:spcPts val="2000"/>
              </a:lnSpc>
            </a:pPr>
            <a:r>
              <a:rPr kumimoji="1" lang="ja-JP" altLang="en-US" sz="1400" dirty="0">
                <a:latin typeface="HGS教科書体" panose="02020600000000000000" pitchFamily="18" charset="-128"/>
                <a:ea typeface="HGS教科書体" panose="02020600000000000000" pitchFamily="18" charset="-128"/>
              </a:rPr>
              <a:t>　</a:t>
            </a:r>
            <a:r>
              <a:rPr kumimoji="1" lang="ja-JP" altLang="en-US" sz="1400" dirty="0" smtClean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画面</a:t>
            </a:r>
            <a:r>
              <a:rPr kumimoji="1" lang="ja-JP" altLang="en-US" sz="1400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の角度も調整します。</a:t>
            </a:r>
          </a:p>
        </p:txBody>
      </p:sp>
      <p:sp>
        <p:nvSpPr>
          <p:cNvPr id="1114" name="テキスト ボックス 23"/>
          <p:cNvSpPr txBox="1"/>
          <p:nvPr/>
        </p:nvSpPr>
        <p:spPr>
          <a:xfrm>
            <a:off x="855218" y="9031695"/>
            <a:ext cx="514756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spcBef>
                <a:spcPts val="600"/>
              </a:spcBef>
            </a:pPr>
            <a:r>
              <a:rPr kumimoji="1" lang="en-US" altLang="ja-JP" sz="1600" b="1" dirty="0">
                <a:solidFill>
                  <a:srgbClr val="C00000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※①</a:t>
            </a:r>
            <a:r>
              <a:rPr kumimoji="1" lang="ja-JP" altLang="en-US" sz="1600" b="1" dirty="0">
                <a:solidFill>
                  <a:srgbClr val="C00000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や②は、紙の本や資料を読む場合でも重要です。</a:t>
            </a:r>
          </a:p>
        </p:txBody>
      </p:sp>
      <p:sp>
        <p:nvSpPr>
          <p:cNvPr id="1115" name="雲 11"/>
          <p:cNvSpPr/>
          <p:nvPr/>
        </p:nvSpPr>
        <p:spPr>
          <a:xfrm>
            <a:off x="188255" y="3356859"/>
            <a:ext cx="2497795" cy="1087152"/>
          </a:xfrm>
          <a:prstGeom prst="cloud">
            <a:avLst/>
          </a:prstGeom>
          <a:solidFill>
            <a:schemeClr val="bg1"/>
          </a:solidFill>
          <a:ln w="34925"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b="1"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</p:txBody>
      </p:sp>
      <p:sp>
        <p:nvSpPr>
          <p:cNvPr id="1116" name="テキスト ボックス 12"/>
          <p:cNvSpPr txBox="1"/>
          <p:nvPr/>
        </p:nvSpPr>
        <p:spPr>
          <a:xfrm rot="21203709">
            <a:off x="604459" y="3561656"/>
            <a:ext cx="188066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kumimoji="1" lang="ja-JP" altLang="en-US" sz="3200" b="1" dirty="0">
                <a:solidFill>
                  <a:srgbClr val="FF0000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注意点！</a:t>
            </a:r>
          </a:p>
        </p:txBody>
      </p:sp>
      <p:pic>
        <p:nvPicPr>
          <p:cNvPr id="1117" name="図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85260" y="3083585"/>
            <a:ext cx="2139704" cy="16917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2502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9" name="四角形: 角を丸くする 8"/>
          <p:cNvSpPr/>
          <p:nvPr/>
        </p:nvSpPr>
        <p:spPr>
          <a:xfrm>
            <a:off x="483031" y="3295104"/>
            <a:ext cx="5945477" cy="1845856"/>
          </a:xfrm>
          <a:prstGeom prst="roundRect">
            <a:avLst>
              <a:gd name="adj" fmla="val 2593"/>
            </a:avLst>
          </a:prstGeom>
          <a:solidFill>
            <a:schemeClr val="bg1"/>
          </a:solidFill>
          <a:ln w="254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b="1"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</p:txBody>
      </p:sp>
      <p:sp>
        <p:nvSpPr>
          <p:cNvPr id="1120" name="正方形/長方形 11"/>
          <p:cNvSpPr/>
          <p:nvPr/>
        </p:nvSpPr>
        <p:spPr>
          <a:xfrm>
            <a:off x="675574" y="3159812"/>
            <a:ext cx="4060826" cy="36090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b="1"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</p:txBody>
      </p:sp>
      <p:sp>
        <p:nvSpPr>
          <p:cNvPr id="1121" name="正方形/長方形 30"/>
          <p:cNvSpPr/>
          <p:nvPr/>
        </p:nvSpPr>
        <p:spPr>
          <a:xfrm>
            <a:off x="0" y="0"/>
            <a:ext cx="6858000" cy="1295399"/>
          </a:xfrm>
          <a:prstGeom prst="rect">
            <a:avLst/>
          </a:prstGeom>
          <a:solidFill>
            <a:srgbClr val="E7E6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122" name="正方形/長方形 2"/>
          <p:cNvSpPr/>
          <p:nvPr/>
        </p:nvSpPr>
        <p:spPr>
          <a:xfrm>
            <a:off x="0" y="9258300"/>
            <a:ext cx="6858000" cy="6477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b="1"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</p:txBody>
      </p:sp>
      <p:sp>
        <p:nvSpPr>
          <p:cNvPr id="1123" name="正方形/長方形 1"/>
          <p:cNvSpPr/>
          <p:nvPr/>
        </p:nvSpPr>
        <p:spPr>
          <a:xfrm>
            <a:off x="469900" y="5218686"/>
            <a:ext cx="5975350" cy="1363433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b="1"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</p:txBody>
      </p:sp>
      <p:sp>
        <p:nvSpPr>
          <p:cNvPr id="1124" name="正方形/長方形 3"/>
          <p:cNvSpPr/>
          <p:nvPr/>
        </p:nvSpPr>
        <p:spPr>
          <a:xfrm>
            <a:off x="5937885" y="114300"/>
            <a:ext cx="760095" cy="144781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b="1"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</p:txBody>
      </p:sp>
      <p:sp>
        <p:nvSpPr>
          <p:cNvPr id="1125" name="テキスト ボックス 4"/>
          <p:cNvSpPr txBox="1"/>
          <p:nvPr/>
        </p:nvSpPr>
        <p:spPr>
          <a:xfrm>
            <a:off x="5992700" y="81825"/>
            <a:ext cx="671979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8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保 護 者 用</a:t>
            </a:r>
          </a:p>
        </p:txBody>
      </p:sp>
      <p:sp>
        <p:nvSpPr>
          <p:cNvPr id="1126" name="テキスト ボックス 5"/>
          <p:cNvSpPr txBox="1"/>
          <p:nvPr/>
        </p:nvSpPr>
        <p:spPr>
          <a:xfrm>
            <a:off x="567378" y="498385"/>
            <a:ext cx="57246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spcBef>
                <a:spcPts val="600"/>
              </a:spcBef>
            </a:pPr>
            <a:r>
              <a:rPr kumimoji="1" lang="ja-JP" altLang="en-US" sz="2400" b="1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ご家庭で気をつけていただきたいこと②</a:t>
            </a:r>
          </a:p>
        </p:txBody>
      </p:sp>
      <p:sp>
        <p:nvSpPr>
          <p:cNvPr id="1127" name="テキスト ボックス 6"/>
          <p:cNvSpPr txBox="1"/>
          <p:nvPr/>
        </p:nvSpPr>
        <p:spPr>
          <a:xfrm>
            <a:off x="327894" y="1493271"/>
            <a:ext cx="480131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Bef>
                <a:spcPts val="600"/>
              </a:spcBef>
            </a:pPr>
            <a:r>
              <a:rPr kumimoji="1" lang="ja-JP" altLang="en-US" sz="2000" b="1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□　端末の利用時間等のルールについて</a:t>
            </a:r>
          </a:p>
        </p:txBody>
      </p:sp>
      <p:sp>
        <p:nvSpPr>
          <p:cNvPr id="1128" name="テキスト ボックス 7"/>
          <p:cNvSpPr txBox="1"/>
          <p:nvPr/>
        </p:nvSpPr>
        <p:spPr>
          <a:xfrm>
            <a:off x="465776" y="1893043"/>
            <a:ext cx="5619973" cy="11101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800"/>
              </a:lnSpc>
            </a:pPr>
            <a:r>
              <a:rPr kumimoji="1" lang="ja-JP" altLang="en-US" sz="1400" b="1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　ご家庭で過ごす時間全体の中で、ご家庭で用意</a:t>
            </a:r>
            <a:endParaRPr kumimoji="1" lang="en-US" altLang="ja-JP" sz="1400" b="1" dirty="0">
              <a:solidFill>
                <a:schemeClr val="tx1"/>
              </a:solidFill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  <a:p>
            <a:pPr>
              <a:lnSpc>
                <a:spcPts val="2800"/>
              </a:lnSpc>
            </a:pPr>
            <a:r>
              <a:rPr kumimoji="1" lang="ja-JP" altLang="en-US" sz="1400" b="1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したデジタル機器も含めて、端末を、いつどのよう</a:t>
            </a:r>
            <a:endParaRPr kumimoji="1" lang="en-US" altLang="ja-JP" sz="1400" b="1" dirty="0">
              <a:solidFill>
                <a:schemeClr val="tx1"/>
              </a:solidFill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  <a:p>
            <a:pPr>
              <a:lnSpc>
                <a:spcPts val="2800"/>
              </a:lnSpc>
            </a:pPr>
            <a:r>
              <a:rPr kumimoji="1" lang="ja-JP" altLang="en-US" sz="1400" b="1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に使うか、お子様と話し合うことが大切です。</a:t>
            </a:r>
          </a:p>
        </p:txBody>
      </p:sp>
      <p:sp>
        <p:nvSpPr>
          <p:cNvPr id="1129" name="テキスト ボックス 24"/>
          <p:cNvSpPr txBox="1"/>
          <p:nvPr/>
        </p:nvSpPr>
        <p:spPr>
          <a:xfrm>
            <a:off x="652177" y="3131872"/>
            <a:ext cx="41088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spcBef>
                <a:spcPts val="600"/>
              </a:spcBef>
            </a:pPr>
            <a:r>
              <a:rPr kumimoji="1" lang="ja-JP" altLang="en-US" b="1" dirty="0">
                <a:latin typeface="HGS教科書体" panose="02020600000000000000" pitchFamily="18" charset="-128"/>
                <a:ea typeface="HGS教科書体" panose="02020600000000000000" pitchFamily="18" charset="-128"/>
              </a:rPr>
              <a:t>＜最低限、守っていただきたいこと＞</a:t>
            </a:r>
          </a:p>
        </p:txBody>
      </p:sp>
      <p:sp>
        <p:nvSpPr>
          <p:cNvPr id="1130" name="テキスト ボックス 25"/>
          <p:cNvSpPr txBox="1"/>
          <p:nvPr/>
        </p:nvSpPr>
        <p:spPr>
          <a:xfrm>
            <a:off x="573518" y="3542091"/>
            <a:ext cx="4493538" cy="6001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Bef>
                <a:spcPts val="600"/>
              </a:spcBef>
            </a:pPr>
            <a:r>
              <a:rPr kumimoji="1" lang="ja-JP" altLang="en-US" sz="1400" b="1" dirty="0">
                <a:latin typeface="HGS教科書体" panose="02020600000000000000" pitchFamily="18" charset="-128"/>
                <a:ea typeface="HGS教科書体" panose="02020600000000000000" pitchFamily="18" charset="-128"/>
              </a:rPr>
              <a:t>・</a:t>
            </a:r>
            <a:r>
              <a:rPr kumimoji="1" lang="ja-JP" altLang="en-US" sz="1400" b="1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少なくとも、</a:t>
            </a:r>
            <a:r>
              <a:rPr kumimoji="1" lang="ja-JP" altLang="en-US" sz="1400" b="1" u="sng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寝る１時間前からは、デジタル機器の</a:t>
            </a:r>
            <a:endParaRPr kumimoji="1" lang="en-US" altLang="ja-JP" sz="1400" b="1" u="sng" dirty="0">
              <a:solidFill>
                <a:schemeClr val="tx1"/>
              </a:solidFill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  <a:p>
            <a:pPr>
              <a:spcBef>
                <a:spcPts val="600"/>
              </a:spcBef>
            </a:pPr>
            <a:r>
              <a:rPr kumimoji="1" lang="ja-JP" altLang="en-US" sz="1400" b="1" dirty="0">
                <a:latin typeface="HGS教科書体" panose="02020600000000000000" pitchFamily="18" charset="-128"/>
                <a:ea typeface="HGS教科書体" panose="02020600000000000000" pitchFamily="18" charset="-128"/>
              </a:rPr>
              <a:t>　</a:t>
            </a:r>
            <a:r>
              <a:rPr kumimoji="1" lang="ja-JP" altLang="en-US" sz="1400" b="1" u="sng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利用を控える</a:t>
            </a:r>
            <a:r>
              <a:rPr kumimoji="1" lang="ja-JP" altLang="en-US" sz="1400" b="1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ようにします。</a:t>
            </a:r>
          </a:p>
        </p:txBody>
      </p:sp>
      <p:sp>
        <p:nvSpPr>
          <p:cNvPr id="1131" name="テキスト ボックス 26"/>
          <p:cNvSpPr txBox="1"/>
          <p:nvPr/>
        </p:nvSpPr>
        <p:spPr>
          <a:xfrm>
            <a:off x="727956" y="4194172"/>
            <a:ext cx="5955476" cy="451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500"/>
              </a:lnSpc>
            </a:pPr>
            <a:r>
              <a:rPr kumimoji="1" lang="ja-JP" altLang="en-US" sz="1050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☞睡眠前に強い光を浴びると、入眠作用があるホルモン「メラトニン」の分泌が阻害</a:t>
            </a:r>
            <a:r>
              <a:rPr kumimoji="1" lang="ja-JP" altLang="en-US" sz="1050" dirty="0" smtClean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され</a:t>
            </a:r>
            <a:endParaRPr kumimoji="1" lang="en-US" altLang="ja-JP" sz="1050" dirty="0" smtClean="0">
              <a:solidFill>
                <a:schemeClr val="tx1"/>
              </a:solidFill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  <a:p>
            <a:pPr>
              <a:lnSpc>
                <a:spcPts val="1500"/>
              </a:lnSpc>
            </a:pPr>
            <a:r>
              <a:rPr kumimoji="1" lang="ja-JP" altLang="en-US" sz="1050" dirty="0">
                <a:latin typeface="HGS教科書体" panose="02020600000000000000" pitchFamily="18" charset="-128"/>
                <a:ea typeface="HGS教科書体" panose="02020600000000000000" pitchFamily="18" charset="-128"/>
              </a:rPr>
              <a:t>　</a:t>
            </a:r>
            <a:r>
              <a:rPr kumimoji="1" lang="ja-JP" altLang="en-US" sz="1050" dirty="0" smtClean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寝つきが</a:t>
            </a:r>
            <a:r>
              <a:rPr kumimoji="1" lang="ja-JP" altLang="en-US" sz="1050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悪くなります。</a:t>
            </a:r>
          </a:p>
        </p:txBody>
      </p:sp>
      <p:sp>
        <p:nvSpPr>
          <p:cNvPr id="1132" name="テキスト ボックス 27"/>
          <p:cNvSpPr txBox="1"/>
          <p:nvPr/>
        </p:nvSpPr>
        <p:spPr>
          <a:xfrm>
            <a:off x="573518" y="4734145"/>
            <a:ext cx="539121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Bef>
                <a:spcPts val="600"/>
              </a:spcBef>
            </a:pPr>
            <a:r>
              <a:rPr kumimoji="1" lang="ja-JP" altLang="en-US" sz="1400" b="1" dirty="0">
                <a:latin typeface="HGS教科書体" panose="02020600000000000000" pitchFamily="18" charset="-128"/>
                <a:ea typeface="HGS教科書体" panose="02020600000000000000" pitchFamily="18" charset="-128"/>
              </a:rPr>
              <a:t>・</a:t>
            </a:r>
            <a:r>
              <a:rPr kumimoji="1" lang="ja-JP" altLang="en-US" sz="1400" b="1" u="sng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学校で配られた端末は、学習に関係ない目的では使いません。</a:t>
            </a:r>
          </a:p>
        </p:txBody>
      </p:sp>
      <p:sp>
        <p:nvSpPr>
          <p:cNvPr id="1133" name="テキスト ボックス 29"/>
          <p:cNvSpPr txBox="1"/>
          <p:nvPr/>
        </p:nvSpPr>
        <p:spPr>
          <a:xfrm>
            <a:off x="473032" y="5282764"/>
            <a:ext cx="5955476" cy="12352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500"/>
              </a:lnSpc>
            </a:pPr>
            <a:r>
              <a:rPr kumimoji="1" lang="ja-JP" altLang="en-US" sz="1050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　健康面に気をつけて使う場合でも、デジタル機器を使う時間があまりに長くなると、人と人とのリアルな関わり合いや、自分の感覚や行為を通して理解する学習、地域社会での体験活動などの時間も、少なくなってしまいます。</a:t>
            </a:r>
          </a:p>
          <a:p>
            <a:pPr>
              <a:lnSpc>
                <a:spcPts val="1500"/>
              </a:lnSpc>
            </a:pPr>
            <a:r>
              <a:rPr kumimoji="1" lang="ja-JP" altLang="en-US" sz="1050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　成長期のお子様のバランスの良い発達の観点からも、（使い方にもよるため、一概に何時間までなら</a:t>
            </a:r>
            <a:r>
              <a:rPr kumimoji="1" lang="en-US" altLang="ja-JP" sz="1050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OK</a:t>
            </a:r>
            <a:r>
              <a:rPr kumimoji="1" lang="ja-JP" altLang="en-US" sz="1050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ということはいえませんが）、お子様がさまざまな経験や活動ができるよう、ご家庭でもデジタル機器全般の使い方について、この機会にお考えください。</a:t>
            </a:r>
          </a:p>
        </p:txBody>
      </p:sp>
      <p:sp>
        <p:nvSpPr>
          <p:cNvPr id="1134" name="テキスト ボックス 32"/>
          <p:cNvSpPr txBox="1"/>
          <p:nvPr/>
        </p:nvSpPr>
        <p:spPr>
          <a:xfrm>
            <a:off x="327894" y="6738066"/>
            <a:ext cx="377539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Bef>
                <a:spcPts val="600"/>
              </a:spcBef>
            </a:pPr>
            <a:r>
              <a:rPr kumimoji="1" lang="ja-JP" altLang="en-US" sz="2000" b="1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□　端末の安全な利用について</a:t>
            </a:r>
          </a:p>
        </p:txBody>
      </p:sp>
      <p:sp>
        <p:nvSpPr>
          <p:cNvPr id="1135" name="テキスト ボックス 33"/>
          <p:cNvSpPr txBox="1"/>
          <p:nvPr/>
        </p:nvSpPr>
        <p:spPr>
          <a:xfrm>
            <a:off x="465776" y="7104144"/>
            <a:ext cx="6260532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800"/>
              </a:lnSpc>
            </a:pPr>
            <a:r>
              <a:rPr kumimoji="1" lang="ja-JP" altLang="en-US" sz="1400" b="1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　お子様のインターネット使用時や、スマートフォンを持たせる際には、</a:t>
            </a:r>
            <a:endParaRPr kumimoji="1" lang="en-US" altLang="ja-JP" sz="1400" b="1" dirty="0">
              <a:solidFill>
                <a:schemeClr val="tx1"/>
              </a:solidFill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  <a:p>
            <a:pPr>
              <a:lnSpc>
                <a:spcPts val="2800"/>
              </a:lnSpc>
            </a:pPr>
            <a:r>
              <a:rPr kumimoji="1" lang="ja-JP" altLang="en-US" sz="1400" b="1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インターネット上の犯罪等の被害者や加害者にならないようにするなど、</a:t>
            </a:r>
            <a:endParaRPr kumimoji="1" lang="en-US" altLang="ja-JP" sz="1400" b="1" dirty="0">
              <a:solidFill>
                <a:schemeClr val="tx1"/>
              </a:solidFill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  <a:p>
            <a:pPr>
              <a:lnSpc>
                <a:spcPts val="2800"/>
              </a:lnSpc>
            </a:pPr>
            <a:r>
              <a:rPr kumimoji="1" lang="ja-JP" altLang="en-US" sz="1400" b="1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適切な指導が必要です。</a:t>
            </a:r>
          </a:p>
        </p:txBody>
      </p:sp>
      <p:sp>
        <p:nvSpPr>
          <p:cNvPr id="1136" name="テキスト ボックス 34"/>
          <p:cNvSpPr txBox="1"/>
          <p:nvPr/>
        </p:nvSpPr>
        <p:spPr>
          <a:xfrm>
            <a:off x="451262" y="8242111"/>
            <a:ext cx="5955476" cy="9643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700"/>
              </a:lnSpc>
            </a:pPr>
            <a:r>
              <a:rPr kumimoji="1" lang="ja-JP" altLang="en-US" sz="1050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☞フィルタリングは、お子様にとって不適切な情報へのアクセスを遮断したり</a:t>
            </a:r>
            <a:r>
              <a:rPr kumimoji="1" lang="ja-JP" altLang="en-US" sz="1050" dirty="0" smtClean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、インターネット</a:t>
            </a:r>
            <a:endParaRPr kumimoji="1" lang="en-US" altLang="ja-JP" sz="1050" dirty="0" smtClean="0">
              <a:solidFill>
                <a:schemeClr val="tx1"/>
              </a:solidFill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  <a:p>
            <a:pPr>
              <a:lnSpc>
                <a:spcPts val="1700"/>
              </a:lnSpc>
            </a:pPr>
            <a:r>
              <a:rPr kumimoji="1" lang="ja-JP" altLang="en-US" sz="1050" dirty="0">
                <a:latin typeface="HGS教科書体" panose="02020600000000000000" pitchFamily="18" charset="-128"/>
                <a:ea typeface="HGS教科書体" panose="02020600000000000000" pitchFamily="18" charset="-128"/>
              </a:rPr>
              <a:t>　</a:t>
            </a:r>
            <a:r>
              <a:rPr kumimoji="1" lang="ja-JP" altLang="en-US" sz="1050" dirty="0" smtClean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でのトラブル</a:t>
            </a:r>
            <a:r>
              <a:rPr kumimoji="1" lang="ja-JP" altLang="en-US" sz="1050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を防いだりするのに役立ちます。</a:t>
            </a:r>
          </a:p>
          <a:p>
            <a:pPr>
              <a:lnSpc>
                <a:spcPts val="1700"/>
              </a:lnSpc>
            </a:pPr>
            <a:r>
              <a:rPr kumimoji="1" lang="ja-JP" altLang="en-US" sz="1050" dirty="0">
                <a:latin typeface="HGS教科書体" panose="02020600000000000000" pitchFamily="18" charset="-128"/>
                <a:ea typeface="HGS教科書体" panose="02020600000000000000" pitchFamily="18" charset="-128"/>
              </a:rPr>
              <a:t>　</a:t>
            </a:r>
            <a:r>
              <a:rPr kumimoji="1" lang="ja-JP" altLang="en-US" sz="1050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ご家庭で用意するデジタル機器に、携帯電話会社などが提供するフィルタリングサービス</a:t>
            </a:r>
            <a:r>
              <a:rPr kumimoji="1" lang="ja-JP" altLang="en-US" sz="1050" dirty="0" smtClean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を</a:t>
            </a:r>
            <a:endParaRPr kumimoji="1" lang="en-US" altLang="ja-JP" sz="1050" dirty="0" smtClean="0">
              <a:solidFill>
                <a:schemeClr val="tx1"/>
              </a:solidFill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  <a:p>
            <a:pPr>
              <a:lnSpc>
                <a:spcPts val="1700"/>
              </a:lnSpc>
            </a:pPr>
            <a:r>
              <a:rPr kumimoji="1" lang="ja-JP" altLang="en-US" sz="1050" dirty="0">
                <a:latin typeface="HGS教科書体" panose="02020600000000000000" pitchFamily="18" charset="-128"/>
                <a:ea typeface="HGS教科書体" panose="02020600000000000000" pitchFamily="18" charset="-128"/>
              </a:rPr>
              <a:t>　</a:t>
            </a:r>
            <a:r>
              <a:rPr kumimoji="1" lang="ja-JP" altLang="en-US" sz="1050" dirty="0" smtClean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活用する</a:t>
            </a:r>
            <a:r>
              <a:rPr kumimoji="1" lang="ja-JP" altLang="en-US" sz="1050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ことについてもご検討ください。</a:t>
            </a:r>
          </a:p>
        </p:txBody>
      </p:sp>
      <p:sp>
        <p:nvSpPr>
          <p:cNvPr id="1137" name="テキスト ボックス 35"/>
          <p:cNvSpPr txBox="1"/>
          <p:nvPr/>
        </p:nvSpPr>
        <p:spPr>
          <a:xfrm>
            <a:off x="465776" y="9356863"/>
            <a:ext cx="5236011" cy="4505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500"/>
              </a:lnSpc>
            </a:pPr>
            <a:r>
              <a:rPr kumimoji="1" lang="en-US" altLang="ja-JP" sz="1000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※</a:t>
            </a:r>
            <a:r>
              <a:rPr kumimoji="1" lang="ja-JP" altLang="en-US" sz="1000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端末の利用時間等のルール及び安全な利用については、保護者向けリーフレット</a:t>
            </a:r>
            <a:endParaRPr kumimoji="1" lang="en-US" altLang="ja-JP" sz="1000" dirty="0">
              <a:solidFill>
                <a:schemeClr val="tx1"/>
              </a:solidFill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  <a:p>
            <a:pPr>
              <a:lnSpc>
                <a:spcPts val="1500"/>
              </a:lnSpc>
            </a:pPr>
            <a:r>
              <a:rPr kumimoji="1" lang="ja-JP" altLang="en-US" sz="1000" dirty="0">
                <a:latin typeface="HGS教科書体" panose="02020600000000000000" pitchFamily="18" charset="-128"/>
                <a:ea typeface="HGS教科書体" panose="02020600000000000000" pitchFamily="18" charset="-128"/>
              </a:rPr>
              <a:t> </a:t>
            </a:r>
            <a:r>
              <a:rPr kumimoji="1" lang="ja-JP" altLang="en-US" sz="1000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「保護者が知っておきたい４つのポイント」もご参照ください。</a:t>
            </a:r>
          </a:p>
        </p:txBody>
      </p:sp>
      <p:pic>
        <p:nvPicPr>
          <p:cNvPr id="1138" name="図 36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5528491" y="9348019"/>
            <a:ext cx="511013" cy="497774"/>
          </a:xfrm>
          <a:prstGeom prst="rect">
            <a:avLst/>
          </a:prstGeom>
        </p:spPr>
      </p:pic>
      <p:pic>
        <p:nvPicPr>
          <p:cNvPr id="1139" name="図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96396" y="1858179"/>
            <a:ext cx="1832869" cy="12595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21144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  <a:tileRect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標準">
  <a:themeElements>
    <a:clrScheme name="標準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標準">
      <a:majorFont>
        <a:latin typeface="游ゴシック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標準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  <a:tileRect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docProps/app.xml><?xml version="1.0" encoding="utf-8"?>
<Properties xmlns:vt="http://schemas.openxmlformats.org/officeDocument/2006/docPropsVTypes" xmlns="http://schemas.openxmlformats.org/officeDocument/2006/extended-properties">
  <Application>JUST Focus</Application>
  <AppVersion>4.1.5</AppVersion>
  <PresentationFormat>ユーザー設定</PresentationFormat>
  <Slides>2</Slides>
  <Notes>0</Notes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cp:lastModifiedBy>氏中 和久</cp:lastModifiedBy>
  <dcterms:created xsi:type="dcterms:W3CDTF">2021-06-04T04:07:49Z</dcterms:created>
  <dcterms:modified xsi:type="dcterms:W3CDTF">2021-06-04T04:07:49Z</dcterms:modified>
  <cp:revision>1</cp:revision>
</cp:coreProperties>
</file>

<file path=docProps/custom.xml><?xml version="1.0" encoding="utf-8"?>
<Properties xmlns:vt="http://schemas.openxmlformats.org/officeDocument/2006/docPropsVTypes" xmlns="http://schemas.openxmlformats.org/officeDocument/2006/custom-properties"/>
</file>